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27"/>
    <p:sldId id="257" r:id="rId28"/>
    <p:sldId id="258" r:id="rId29"/>
    <p:sldId id="259" r:id="rId30"/>
    <p:sldId id="260" r:id="rId31"/>
    <p:sldId id="261" r:id="rId32"/>
    <p:sldId id="262" r:id="rId33"/>
    <p:sldId id="263" r:id="rId34"/>
    <p:sldId id="264" r:id="rId35"/>
    <p:sldId id="265" r:id="rId36"/>
    <p:sldId id="266" r:id="rId37"/>
    <p:sldId id="267" r:id="rId38"/>
    <p:sldId id="268" r:id="rId39"/>
    <p:sldId id="269" r:id="rId40"/>
    <p:sldId id="270" r:id="rId41"/>
    <p:sldId id="271" r:id="rId42"/>
    <p:sldId id="272" r:id="rId43"/>
    <p:sldId id="273" r:id="rId44"/>
    <p:sldId id="274" r:id="rId45"/>
    <p:sldId id="275" r:id="rId46"/>
    <p:sldId id="276" r:id="rId47"/>
    <p:sldId id="277" r:id="rId48"/>
    <p:sldId id="278" r:id="rId49"/>
    <p:sldId id="279" r:id="rId50"/>
    <p:sldId id="280" r:id="rId51"/>
    <p:sldId id="281" r:id="rId52"/>
    <p:sldId id="282" r:id="rId53"/>
    <p:sldId id="283" r:id="rId54"/>
    <p:sldId id="284" r:id="rId55"/>
    <p:sldId id="285" r:id="rId56"/>
    <p:sldId id="286" r:id="rId57"/>
    <p:sldId id="287" r:id="rId58"/>
    <p:sldId id="288" r:id="rId59"/>
    <p:sldId id="289" r:id="rId60"/>
    <p:sldId id="290" r:id="rId61"/>
    <p:sldId id="291" r:id="rId62"/>
    <p:sldId id="292" r:id="rId63"/>
    <p:sldId id="293" r:id="rId64"/>
    <p:sldId id="294" r:id="rId65"/>
    <p:sldId id="295" r:id="rId66"/>
    <p:sldId id="296" r:id="rId67"/>
    <p:sldId id="297" r:id="rId68"/>
    <p:sldId id="298" r:id="rId69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League Spartan" charset="1" panose="00000800000000000000"/>
      <p:regular r:id="rId10"/>
    </p:embeddedFont>
    <p:embeddedFont>
      <p:font typeface="DM Sans" charset="1" panose="00000000000000000000"/>
      <p:regular r:id="rId11"/>
    </p:embeddedFont>
    <p:embeddedFont>
      <p:font typeface="DM Sans Bold" charset="1" panose="00000000000000000000"/>
      <p:regular r:id="rId12"/>
    </p:embeddedFont>
    <p:embeddedFont>
      <p:font typeface="DM Sans Italics" charset="1" panose="00000000000000000000"/>
      <p:regular r:id="rId13"/>
    </p:embeddedFont>
    <p:embeddedFont>
      <p:font typeface="DM Sans Bold Italics" charset="1" panose="00000000000000000000"/>
      <p:regular r:id="rId14"/>
    </p:embeddedFont>
    <p:embeddedFont>
      <p:font typeface="Open Sauce" charset="1" panose="00000500000000000000"/>
      <p:regular r:id="rId15"/>
    </p:embeddedFont>
    <p:embeddedFont>
      <p:font typeface="Open Sauce Bold" charset="1" panose="00000800000000000000"/>
      <p:regular r:id="rId16"/>
    </p:embeddedFont>
    <p:embeddedFont>
      <p:font typeface="Open Sauce Italics" charset="1" panose="00000500000000000000"/>
      <p:regular r:id="rId17"/>
    </p:embeddedFont>
    <p:embeddedFont>
      <p:font typeface="Open Sauce Bold Italics" charset="1" panose="00000800000000000000"/>
      <p:regular r:id="rId18"/>
    </p:embeddedFont>
    <p:embeddedFont>
      <p:font typeface="Open Sauce Light" charset="1" panose="00000400000000000000"/>
      <p:regular r:id="rId19"/>
    </p:embeddedFont>
    <p:embeddedFont>
      <p:font typeface="Open Sauce Light Italics" charset="1" panose="00000400000000000000"/>
      <p:regular r:id="rId20"/>
    </p:embeddedFont>
    <p:embeddedFont>
      <p:font typeface="Open Sauce Medium" charset="1" panose="00000600000000000000"/>
      <p:regular r:id="rId21"/>
    </p:embeddedFont>
    <p:embeddedFont>
      <p:font typeface="Open Sauce Medium Italics" charset="1" panose="00000600000000000000"/>
      <p:regular r:id="rId22"/>
    </p:embeddedFont>
    <p:embeddedFont>
      <p:font typeface="Open Sauce Semi-Bold" charset="1" panose="00000700000000000000"/>
      <p:regular r:id="rId23"/>
    </p:embeddedFont>
    <p:embeddedFont>
      <p:font typeface="Open Sauce Semi-Bold Italics" charset="1" panose="00000700000000000000"/>
      <p:regular r:id="rId24"/>
    </p:embeddedFont>
    <p:embeddedFont>
      <p:font typeface="Open Sauce Heavy" charset="1" panose="00000A00000000000000"/>
      <p:regular r:id="rId25"/>
    </p:embeddedFont>
    <p:embeddedFont>
      <p:font typeface="Open Sauce Heavy Italics" charset="1" panose="00000A00000000000000"/>
      <p:regular r:id="rId2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slides/slide1.xml" Type="http://schemas.openxmlformats.org/officeDocument/2006/relationships/slide"/><Relationship Id="rId28" Target="slides/slide2.xml" Type="http://schemas.openxmlformats.org/officeDocument/2006/relationships/slide"/><Relationship Id="rId29" Target="slides/slide3.xml" Type="http://schemas.openxmlformats.org/officeDocument/2006/relationships/slide"/><Relationship Id="rId3" Target="viewProps.xml" Type="http://schemas.openxmlformats.org/officeDocument/2006/relationships/viewProps"/><Relationship Id="rId30" Target="slides/slide4.xml" Type="http://schemas.openxmlformats.org/officeDocument/2006/relationships/slide"/><Relationship Id="rId31" Target="slides/slide5.xml" Type="http://schemas.openxmlformats.org/officeDocument/2006/relationships/slide"/><Relationship Id="rId32" Target="slides/slide6.xml" Type="http://schemas.openxmlformats.org/officeDocument/2006/relationships/slide"/><Relationship Id="rId33" Target="slides/slide7.xml" Type="http://schemas.openxmlformats.org/officeDocument/2006/relationships/slide"/><Relationship Id="rId34" Target="slides/slide8.xml" Type="http://schemas.openxmlformats.org/officeDocument/2006/relationships/slide"/><Relationship Id="rId35" Target="slides/slide9.xml" Type="http://schemas.openxmlformats.org/officeDocument/2006/relationships/slide"/><Relationship Id="rId36" Target="slides/slide10.xml" Type="http://schemas.openxmlformats.org/officeDocument/2006/relationships/slide"/><Relationship Id="rId37" Target="slides/slide11.xml" Type="http://schemas.openxmlformats.org/officeDocument/2006/relationships/slide"/><Relationship Id="rId38" Target="slides/slide12.xml" Type="http://schemas.openxmlformats.org/officeDocument/2006/relationships/slide"/><Relationship Id="rId39" Target="slides/slide13.xml" Type="http://schemas.openxmlformats.org/officeDocument/2006/relationships/slide"/><Relationship Id="rId4" Target="theme/theme1.xml" Type="http://schemas.openxmlformats.org/officeDocument/2006/relationships/theme"/><Relationship Id="rId40" Target="slides/slide14.xml" Type="http://schemas.openxmlformats.org/officeDocument/2006/relationships/slide"/><Relationship Id="rId41" Target="slides/slide15.xml" Type="http://schemas.openxmlformats.org/officeDocument/2006/relationships/slide"/><Relationship Id="rId42" Target="slides/slide16.xml" Type="http://schemas.openxmlformats.org/officeDocument/2006/relationships/slide"/><Relationship Id="rId43" Target="slides/slide17.xml" Type="http://schemas.openxmlformats.org/officeDocument/2006/relationships/slide"/><Relationship Id="rId44" Target="slides/slide18.xml" Type="http://schemas.openxmlformats.org/officeDocument/2006/relationships/slide"/><Relationship Id="rId45" Target="slides/slide19.xml" Type="http://schemas.openxmlformats.org/officeDocument/2006/relationships/slide"/><Relationship Id="rId46" Target="slides/slide20.xml" Type="http://schemas.openxmlformats.org/officeDocument/2006/relationships/slide"/><Relationship Id="rId47" Target="slides/slide21.xml" Type="http://schemas.openxmlformats.org/officeDocument/2006/relationships/slide"/><Relationship Id="rId48" Target="slides/slide22.xml" Type="http://schemas.openxmlformats.org/officeDocument/2006/relationships/slide"/><Relationship Id="rId49" Target="slides/slide23.xml" Type="http://schemas.openxmlformats.org/officeDocument/2006/relationships/slide"/><Relationship Id="rId5" Target="tableStyles.xml" Type="http://schemas.openxmlformats.org/officeDocument/2006/relationships/tableStyles"/><Relationship Id="rId50" Target="slides/slide24.xml" Type="http://schemas.openxmlformats.org/officeDocument/2006/relationships/slide"/><Relationship Id="rId51" Target="slides/slide25.xml" Type="http://schemas.openxmlformats.org/officeDocument/2006/relationships/slide"/><Relationship Id="rId52" Target="slides/slide26.xml" Type="http://schemas.openxmlformats.org/officeDocument/2006/relationships/slide"/><Relationship Id="rId53" Target="slides/slide27.xml" Type="http://schemas.openxmlformats.org/officeDocument/2006/relationships/slide"/><Relationship Id="rId54" Target="slides/slide28.xml" Type="http://schemas.openxmlformats.org/officeDocument/2006/relationships/slide"/><Relationship Id="rId55" Target="slides/slide29.xml" Type="http://schemas.openxmlformats.org/officeDocument/2006/relationships/slide"/><Relationship Id="rId56" Target="slides/slide30.xml" Type="http://schemas.openxmlformats.org/officeDocument/2006/relationships/slide"/><Relationship Id="rId57" Target="slides/slide31.xml" Type="http://schemas.openxmlformats.org/officeDocument/2006/relationships/slide"/><Relationship Id="rId58" Target="slides/slide32.xml" Type="http://schemas.openxmlformats.org/officeDocument/2006/relationships/slide"/><Relationship Id="rId59" Target="slides/slide33.xml" Type="http://schemas.openxmlformats.org/officeDocument/2006/relationships/slide"/><Relationship Id="rId6" Target="fonts/font6.fntdata" Type="http://schemas.openxmlformats.org/officeDocument/2006/relationships/font"/><Relationship Id="rId60" Target="slides/slide34.xml" Type="http://schemas.openxmlformats.org/officeDocument/2006/relationships/slide"/><Relationship Id="rId61" Target="slides/slide35.xml" Type="http://schemas.openxmlformats.org/officeDocument/2006/relationships/slide"/><Relationship Id="rId62" Target="slides/slide36.xml" Type="http://schemas.openxmlformats.org/officeDocument/2006/relationships/slide"/><Relationship Id="rId63" Target="slides/slide37.xml" Type="http://schemas.openxmlformats.org/officeDocument/2006/relationships/slide"/><Relationship Id="rId64" Target="slides/slide38.xml" Type="http://schemas.openxmlformats.org/officeDocument/2006/relationships/slide"/><Relationship Id="rId65" Target="slides/slide39.xml" Type="http://schemas.openxmlformats.org/officeDocument/2006/relationships/slide"/><Relationship Id="rId66" Target="slides/slide40.xml" Type="http://schemas.openxmlformats.org/officeDocument/2006/relationships/slide"/><Relationship Id="rId67" Target="slides/slide41.xml" Type="http://schemas.openxmlformats.org/officeDocument/2006/relationships/slide"/><Relationship Id="rId68" Target="slides/slide42.xml" Type="http://schemas.openxmlformats.org/officeDocument/2006/relationships/slide"/><Relationship Id="rId69" Target="slides/slide43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../media/image2.sv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5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18.pn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21.pn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5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23.jpe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4.png" Type="http://schemas.openxmlformats.org/officeDocument/2006/relationships/image"/><Relationship Id="rId3" Target="../media/image25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png" Type="http://schemas.openxmlformats.org/officeDocument/2006/relationships/image"/><Relationship Id="rId3" Target="../media/image27.pn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5.png" Type="http://schemas.openxmlformats.org/officeDocument/2006/relationships/image"/><Relationship Id="rId3" Target="../media/image6.svg" Type="http://schemas.openxmlformats.org/officeDocument/2006/relationships/image"/><Relationship Id="rId4" Target="../media/image4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Relationship Id="rId4" Target="../media/image28.png" Type="http://schemas.openxmlformats.org/officeDocument/2006/relationships/image"/></Relationships>
</file>

<file path=ppt/slides/_rels/slide2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2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29.png" Type="http://schemas.openxmlformats.org/officeDocument/2006/relationships/image"/></Relationships>
</file>

<file path=ppt/slides/_rels/slide2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9.png" Type="http://schemas.openxmlformats.org/officeDocument/2006/relationships/image"/><Relationship Id="rId6" Target="../media/image30.png" Type="http://schemas.openxmlformats.org/officeDocument/2006/relationships/image"/></Relationships>
</file>

<file path=ppt/slides/_rels/slide2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9.png" Type="http://schemas.openxmlformats.org/officeDocument/2006/relationships/image"/><Relationship Id="rId6" Target="../media/image31.png" Type="http://schemas.openxmlformats.org/officeDocument/2006/relationships/image"/><Relationship Id="rId7" Target="../media/image32.svg" Type="http://schemas.openxmlformats.org/officeDocument/2006/relationships/image"/><Relationship Id="rId8" Target="../media/image33.png" Type="http://schemas.openxmlformats.org/officeDocument/2006/relationships/image"/><Relationship Id="rId9" Target="../media/image34.png" Type="http://schemas.openxmlformats.org/officeDocument/2006/relationships/image"/></Relationships>
</file>

<file path=ppt/slides/_rels/slide2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2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35.pn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3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36.png" Type="http://schemas.openxmlformats.org/officeDocument/2006/relationships/image"/></Relationships>
</file>

<file path=ppt/slides/_rels/slide3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16.png" Type="http://schemas.openxmlformats.org/officeDocument/2006/relationships/image"/><Relationship Id="rId5" Target="../media/image9.png" Type="http://schemas.openxmlformats.org/officeDocument/2006/relationships/image"/><Relationship Id="rId6" Target="../media/image37.png" Type="http://schemas.openxmlformats.org/officeDocument/2006/relationships/image"/><Relationship Id="rId7" Target="../media/image38.png" Type="http://schemas.openxmlformats.org/officeDocument/2006/relationships/image"/><Relationship Id="rId8" Target="../media/image39.png" Type="http://schemas.openxmlformats.org/officeDocument/2006/relationships/image"/></Relationships>
</file>

<file path=ppt/slides/_rels/slide3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/Relationships>
</file>

<file path=ppt/slides/_rels/slide3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40.png" Type="http://schemas.openxmlformats.org/officeDocument/2006/relationships/image"/><Relationship Id="rId6" Target="../media/image41.png" Type="http://schemas.openxmlformats.org/officeDocument/2006/relationships/image"/></Relationships>
</file>

<file path=ppt/slides/_rels/slide3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42.png" Type="http://schemas.openxmlformats.org/officeDocument/2006/relationships/image"/><Relationship Id="rId6" Target="../media/image43.png" Type="http://schemas.openxmlformats.org/officeDocument/2006/relationships/image"/></Relationships>
</file>

<file path=ppt/slides/_rels/slide3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44.png" Type="http://schemas.openxmlformats.org/officeDocument/2006/relationships/image"/></Relationships>
</file>

<file path=ppt/slides/_rels/slide3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45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0.png" Type="http://schemas.openxmlformats.org/officeDocument/2006/relationships/image"/></Relationships>
</file>

<file path=ppt/slides/_rels/slide4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9.png" Type="http://schemas.openxmlformats.org/officeDocument/2006/relationships/image"/><Relationship Id="rId3" Target="../media/image20.svg" Type="http://schemas.openxmlformats.org/officeDocument/2006/relationships/image"/><Relationship Id="rId4" Target="../media/image9.png" Type="http://schemas.openxmlformats.org/officeDocument/2006/relationships/image"/><Relationship Id="rId5" Target="../media/image46.png" Type="http://schemas.openxmlformats.org/officeDocument/2006/relationships/image"/><Relationship Id="rId6" Target="../media/image47.png" Type="http://schemas.openxmlformats.org/officeDocument/2006/relationships/image"/></Relationships>
</file>

<file path=ppt/slides/_rels/slide4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4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9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4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8.png" Type="http://schemas.openxmlformats.org/officeDocument/2006/relationships/image"/><Relationship Id="rId3" Target="../media/image9.png" Type="http://schemas.openxmlformats.org/officeDocument/2006/relationships/image"/><Relationship Id="rId4" Target="../media/image49.png" Type="http://schemas.openxmlformats.org/officeDocument/2006/relationships/image"/><Relationship Id="rId5" Target="../media/image7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4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png" Type="http://schemas.openxmlformats.org/officeDocument/2006/relationships/image"/><Relationship Id="rId3" Target="../media/image11.pn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png" Type="http://schemas.openxmlformats.org/officeDocument/2006/relationships/image"/><Relationship Id="rId3" Target="../media/image13.png" Type="http://schemas.openxmlformats.org/officeDocument/2006/relationships/image"/><Relationship Id="rId4" Target="../media/image14.sv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8.jpeg" Type="http://schemas.openxmlformats.org/officeDocument/2006/relationships/image"/><Relationship Id="rId3" Target="../media/image15.png" Type="http://schemas.openxmlformats.org/officeDocument/2006/relationships/image"/><Relationship Id="rId4" Target="../media/image7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16.png" Type="http://schemas.openxmlformats.org/officeDocument/2006/relationships/image"/><Relationship Id="rId4" Target="../media/image17.jpe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7648029">
            <a:off x="14465523" y="8431707"/>
            <a:ext cx="7061148" cy="5751626"/>
          </a:xfrm>
          <a:custGeom>
            <a:avLst/>
            <a:gdLst/>
            <a:ahLst/>
            <a:cxnLst/>
            <a:rect r="r" b="b" t="t" l="l"/>
            <a:pathLst>
              <a:path h="5751626" w="7061148">
                <a:moveTo>
                  <a:pt x="0" y="0"/>
                </a:moveTo>
                <a:lnTo>
                  <a:pt x="7061148" y="0"/>
                </a:lnTo>
                <a:lnTo>
                  <a:pt x="7061148" y="5751626"/>
                </a:lnTo>
                <a:lnTo>
                  <a:pt x="0" y="5751626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513884" y="-1935335"/>
            <a:ext cx="7987150" cy="6505897"/>
          </a:xfrm>
          <a:custGeom>
            <a:avLst/>
            <a:gdLst/>
            <a:ahLst/>
            <a:cxnLst/>
            <a:rect r="r" b="b" t="t" l="l"/>
            <a:pathLst>
              <a:path h="6505897" w="7987150">
                <a:moveTo>
                  <a:pt x="0" y="0"/>
                </a:moveTo>
                <a:lnTo>
                  <a:pt x="7987150" y="0"/>
                </a:lnTo>
                <a:lnTo>
                  <a:pt x="7987150" y="6505897"/>
                </a:lnTo>
                <a:lnTo>
                  <a:pt x="0" y="650589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508595" y="4765047"/>
            <a:ext cx="15961692" cy="13627295"/>
          </a:xfrm>
          <a:custGeom>
            <a:avLst/>
            <a:gdLst/>
            <a:ahLst/>
            <a:cxnLst/>
            <a:rect r="r" b="b" t="t" l="l"/>
            <a:pathLst>
              <a:path h="13627295" w="15961692">
                <a:moveTo>
                  <a:pt x="0" y="0"/>
                </a:moveTo>
                <a:lnTo>
                  <a:pt x="15961692" y="0"/>
                </a:lnTo>
                <a:lnTo>
                  <a:pt x="15961692" y="13627295"/>
                </a:lnTo>
                <a:lnTo>
                  <a:pt x="0" y="136272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854391" y="977553"/>
            <a:ext cx="16736811" cy="8579534"/>
            <a:chOff x="0" y="0"/>
            <a:chExt cx="2512536" cy="128796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512536" cy="1287962"/>
            </a:xfrm>
            <a:custGeom>
              <a:avLst/>
              <a:gdLst/>
              <a:ahLst/>
              <a:cxnLst/>
              <a:rect r="r" b="b" t="t" l="l"/>
              <a:pathLst>
                <a:path h="1287962" w="2512536">
                  <a:moveTo>
                    <a:pt x="0" y="0"/>
                  </a:moveTo>
                  <a:lnTo>
                    <a:pt x="2512536" y="0"/>
                  </a:lnTo>
                  <a:lnTo>
                    <a:pt x="2512536" y="1287962"/>
                  </a:lnTo>
                  <a:lnTo>
                    <a:pt x="0" y="1287962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9050"/>
              <a:ext cx="2512536" cy="130701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8" id="8"/>
          <p:cNvSpPr txBox="true"/>
          <p:nvPr/>
        </p:nvSpPr>
        <p:spPr>
          <a:xfrm rot="0">
            <a:off x="1227164" y="1715722"/>
            <a:ext cx="15904125" cy="5210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0349"/>
              </a:lnSpc>
            </a:pPr>
            <a:r>
              <a:rPr lang="en-US" sz="7500" spc="1837">
                <a:solidFill>
                  <a:srgbClr val="38B6FF"/>
                </a:solidFill>
                <a:latin typeface="DM Sans"/>
              </a:rPr>
              <a:t>U</a:t>
            </a:r>
            <a:r>
              <a:rPr lang="en-US" sz="7500" spc="1837">
                <a:solidFill>
                  <a:srgbClr val="F5FBF9"/>
                </a:solidFill>
                <a:latin typeface="DM Sans"/>
              </a:rPr>
              <a:t>UPOTREBA MERN STACK-A ZA KREIRANJE E-COMMERCE APLIKACIJE</a:t>
            </a:r>
          </a:p>
        </p:txBody>
      </p:sp>
      <p:sp>
        <p:nvSpPr>
          <p:cNvPr name="Freeform 9" id="9"/>
          <p:cNvSpPr/>
          <p:nvPr/>
        </p:nvSpPr>
        <p:spPr>
          <a:xfrm flipH="false" flipV="false" rot="0">
            <a:off x="14652540" y="-3881968"/>
            <a:ext cx="7084041" cy="6048000"/>
          </a:xfrm>
          <a:custGeom>
            <a:avLst/>
            <a:gdLst/>
            <a:ahLst/>
            <a:cxnLst/>
            <a:rect r="r" b="b" t="t" l="l"/>
            <a:pathLst>
              <a:path h="6048000" w="7084041">
                <a:moveTo>
                  <a:pt x="0" y="0"/>
                </a:moveTo>
                <a:lnTo>
                  <a:pt x="7084041" y="0"/>
                </a:lnTo>
                <a:lnTo>
                  <a:pt x="7084041" y="6048000"/>
                </a:lnTo>
                <a:lnTo>
                  <a:pt x="0" y="60480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3034895" y="7575261"/>
            <a:ext cx="12615137" cy="144302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443"/>
              </a:lnSpc>
            </a:pPr>
            <a:r>
              <a:rPr lang="en-US" sz="3702" spc="303">
                <a:solidFill>
                  <a:srgbClr val="F5FFF5"/>
                </a:solidFill>
                <a:latin typeface="DM Sans"/>
              </a:rPr>
              <a:t>IVANA ALEKSIĆ 1590, LENA ŽIVKOVIĆ 1713</a:t>
            </a:r>
          </a:p>
          <a:p>
            <a:pPr algn="ctr" marL="0" indent="0" lvl="0">
              <a:lnSpc>
                <a:spcPts val="5399"/>
              </a:lnSpc>
            </a:pPr>
            <a:r>
              <a:rPr lang="en-US" sz="3103" spc="254">
                <a:solidFill>
                  <a:srgbClr val="F5FFF5"/>
                </a:solidFill>
                <a:latin typeface="DM Sans"/>
              </a:rPr>
              <a:t>NAPREDNO SOFTVERSKO INŽENJERSTVO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0" y="0"/>
            <a:ext cx="8839564" cy="4972255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04577C"/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554808" y="3607606"/>
            <a:ext cx="2889039" cy="725042"/>
            <a:chOff x="0" y="0"/>
            <a:chExt cx="792168" cy="19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MANE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010862" y="3607606"/>
            <a:ext cx="2889039" cy="725042"/>
            <a:chOff x="0" y="0"/>
            <a:chExt cx="792168" cy="198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VRLINE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11194" y="1781744"/>
            <a:ext cx="9403401" cy="1456439"/>
            <a:chOff x="0" y="0"/>
            <a:chExt cx="1411642" cy="2186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1642" cy="218641"/>
            </a:xfrm>
            <a:custGeom>
              <a:avLst/>
              <a:gdLst/>
              <a:ahLst/>
              <a:cxnLst/>
              <a:rect r="r" b="b" t="t" l="l"/>
              <a:pathLst>
                <a:path h="218641" w="1411642">
                  <a:moveTo>
                    <a:pt x="0" y="0"/>
                  </a:moveTo>
                  <a:lnTo>
                    <a:pt x="1411642" y="0"/>
                  </a:lnTo>
                  <a:lnTo>
                    <a:pt x="1411642" y="218641"/>
                  </a:lnTo>
                  <a:lnTo>
                    <a:pt x="0" y="218641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411642" cy="30436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5565" spc="545">
                  <a:solidFill>
                    <a:srgbClr val="FDFBFB"/>
                  </a:solidFill>
                  <a:latin typeface="League Spartan"/>
                </a:rPr>
                <a:t>MONGO DB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54808" y="5496130"/>
            <a:ext cx="2889039" cy="915832"/>
            <a:chOff x="0" y="0"/>
            <a:chExt cx="792168" cy="2511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012772" y="5496130"/>
            <a:ext cx="2889039" cy="915832"/>
            <a:chOff x="0" y="0"/>
            <a:chExt cx="792168" cy="2511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54808" y="6659612"/>
            <a:ext cx="2889039" cy="915832"/>
            <a:chOff x="0" y="0"/>
            <a:chExt cx="792168" cy="2511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012772" y="6659612"/>
            <a:ext cx="2889039" cy="915832"/>
            <a:chOff x="0" y="0"/>
            <a:chExt cx="792168" cy="2511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552898" y="7823094"/>
            <a:ext cx="2889039" cy="915832"/>
            <a:chOff x="0" y="0"/>
            <a:chExt cx="792168" cy="2511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010862" y="7823094"/>
            <a:ext cx="2889039" cy="915832"/>
            <a:chOff x="0" y="0"/>
            <a:chExt cx="792168" cy="2511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2688614" y="6821930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028854" y="5638821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568026" y="7985019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-1692830">
            <a:off x="-2203283" y="4699846"/>
            <a:ext cx="5961911" cy="585246"/>
            <a:chOff x="0" y="0"/>
            <a:chExt cx="1634743" cy="16047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34743" cy="160473"/>
            </a:xfrm>
            <a:custGeom>
              <a:avLst/>
              <a:gdLst/>
              <a:ahLst/>
              <a:cxnLst/>
              <a:rect r="r" b="b" t="t" l="l"/>
              <a:pathLst>
                <a:path h="160473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60473"/>
                  </a:lnTo>
                  <a:lnTo>
                    <a:pt x="0" y="160473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63474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1692830">
            <a:off x="14021357" y="8673835"/>
            <a:ext cx="5961911" cy="4037729"/>
            <a:chOff x="0" y="0"/>
            <a:chExt cx="1634743" cy="110713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634743" cy="1107136"/>
            </a:xfrm>
            <a:custGeom>
              <a:avLst/>
              <a:gdLst/>
              <a:ahLst/>
              <a:cxnLst/>
              <a:rect r="r" b="b" t="t" l="l"/>
              <a:pathLst>
                <a:path h="1107136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107136"/>
                  </a:lnTo>
                  <a:lnTo>
                    <a:pt x="0" y="1107136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634743" cy="1164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554808" y="4456474"/>
            <a:ext cx="2889039" cy="915832"/>
            <a:chOff x="0" y="0"/>
            <a:chExt cx="792168" cy="2511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012772" y="4456474"/>
            <a:ext cx="2889039" cy="915832"/>
            <a:chOff x="0" y="0"/>
            <a:chExt cx="792168" cy="2511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8032673" y="4594494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8" id="48"/>
          <p:cNvSpPr txBox="true"/>
          <p:nvPr/>
        </p:nvSpPr>
        <p:spPr>
          <a:xfrm rot="0">
            <a:off x="2771495" y="5683537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Indeksiranje</a:t>
            </a:r>
          </a:p>
        </p:txBody>
      </p:sp>
      <p:sp>
        <p:nvSpPr>
          <p:cNvPr name="TextBox 49" id="49"/>
          <p:cNvSpPr txBox="true"/>
          <p:nvPr/>
        </p:nvSpPr>
        <p:spPr>
          <a:xfrm rot="0">
            <a:off x="2771495" y="6871316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Transakcije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771495" y="8010501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Složenost upita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773405" y="4643880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Fleksibilnost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0" r="0" b="-1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944517" y="5986971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14203" y="3349807"/>
            <a:ext cx="12316831" cy="3214779"/>
            <a:chOff x="0" y="0"/>
            <a:chExt cx="1849007" cy="482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007" cy="482604"/>
            </a:xfrm>
            <a:custGeom>
              <a:avLst/>
              <a:gdLst/>
              <a:ahLst/>
              <a:cxnLst/>
              <a:rect r="r" b="b" t="t" l="l"/>
              <a:pathLst>
                <a:path h="482604" w="1849007">
                  <a:moveTo>
                    <a:pt x="0" y="0"/>
                  </a:moveTo>
                  <a:lnTo>
                    <a:pt x="1849007" y="0"/>
                  </a:lnTo>
                  <a:lnTo>
                    <a:pt x="1849007" y="482604"/>
                  </a:lnTo>
                  <a:lnTo>
                    <a:pt x="0" y="482604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33350"/>
              <a:ext cx="1849007" cy="6159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992"/>
                </a:lnSpc>
                <a:spcBef>
                  <a:spcPct val="0"/>
                </a:spcBef>
              </a:pPr>
              <a:r>
                <a:rPr lang="en-US" sz="7965" spc="780">
                  <a:solidFill>
                    <a:srgbClr val="FDFBFB"/>
                  </a:solidFill>
                  <a:latin typeface="League Spartan"/>
                </a:rPr>
                <a:t>EXPRESSJS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08455" y="0"/>
            <a:ext cx="3985813" cy="1195744"/>
          </a:xfrm>
          <a:custGeom>
            <a:avLst/>
            <a:gdLst/>
            <a:ahLst/>
            <a:cxnLst/>
            <a:rect r="r" b="b" t="t" l="l"/>
            <a:pathLst>
              <a:path h="1195744" w="3985813">
                <a:moveTo>
                  <a:pt x="0" y="0"/>
                </a:moveTo>
                <a:lnTo>
                  <a:pt x="3985813" y="0"/>
                </a:lnTo>
                <a:lnTo>
                  <a:pt x="3985813" y="1195744"/>
                </a:lnTo>
                <a:lnTo>
                  <a:pt x="0" y="119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2183656" y="0"/>
            <a:ext cx="3598457" cy="10515270"/>
            <a:chOff x="0" y="0"/>
            <a:chExt cx="947742" cy="2769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742" cy="2769454"/>
            </a:xfrm>
            <a:custGeom>
              <a:avLst/>
              <a:gdLst/>
              <a:ahLst/>
              <a:cxnLst/>
              <a:rect r="r" b="b" t="t" l="l"/>
              <a:pathLst>
                <a:path h="2769454" w="947742">
                  <a:moveTo>
                    <a:pt x="0" y="0"/>
                  </a:moveTo>
                  <a:lnTo>
                    <a:pt x="947742" y="0"/>
                  </a:lnTo>
                  <a:lnTo>
                    <a:pt x="947742" y="2769454"/>
                  </a:lnTo>
                  <a:lnTo>
                    <a:pt x="0" y="2769454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47742" cy="278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9633560" y="4554236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33560" y="6784878"/>
            <a:ext cx="7965713" cy="1269909"/>
          </a:xfrm>
          <a:custGeom>
            <a:avLst/>
            <a:gdLst/>
            <a:ahLst/>
            <a:cxnLst/>
            <a:rect r="r" b="b" t="t" l="l"/>
            <a:pathLst>
              <a:path h="1269909" w="7965713">
                <a:moveTo>
                  <a:pt x="0" y="0"/>
                </a:moveTo>
                <a:lnTo>
                  <a:pt x="7965714" y="0"/>
                </a:lnTo>
                <a:lnTo>
                  <a:pt x="7965714" y="1269909"/>
                </a:lnTo>
                <a:lnTo>
                  <a:pt x="0" y="126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885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633560" y="2417199"/>
            <a:ext cx="7965713" cy="4569037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3298" r="0" b="-3298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48552" y="-5378190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53533" y="1675291"/>
            <a:ext cx="5924532" cy="2068011"/>
            <a:chOff x="0" y="0"/>
            <a:chExt cx="889393" cy="3104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9393" cy="310451"/>
            </a:xfrm>
            <a:custGeom>
              <a:avLst/>
              <a:gdLst/>
              <a:ahLst/>
              <a:cxnLst/>
              <a:rect r="r" b="b" t="t" l="l"/>
              <a:pathLst>
                <a:path h="310451" w="889393">
                  <a:moveTo>
                    <a:pt x="0" y="0"/>
                  </a:moveTo>
                  <a:lnTo>
                    <a:pt x="889393" y="0"/>
                  </a:lnTo>
                  <a:lnTo>
                    <a:pt x="889393" y="310451"/>
                  </a:lnTo>
                  <a:lnTo>
                    <a:pt x="0" y="310451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889393" cy="472376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7010"/>
                </a:lnSpc>
              </a:pPr>
              <a:r>
                <a:rPr lang="en-US" sz="4465" spc="437">
                  <a:solidFill>
                    <a:srgbClr val="FDFBFB"/>
                  </a:solidFill>
                  <a:latin typeface="League Spartan"/>
                </a:rPr>
                <a:t>EXPRESS JS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457720" y="4612633"/>
            <a:ext cx="11110748" cy="39349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Standardni NodeJS okvir  </a:t>
            </a:r>
          </a:p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Omogućava lako definisanje ruta i upravljanje middleware-om</a:t>
            </a:r>
          </a:p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Razvoj brzih i skalabilnih web aplikacija.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56600" y="-1038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599575" y="2199272"/>
            <a:ext cx="13088849" cy="7433174"/>
          </a:xfrm>
          <a:custGeom>
            <a:avLst/>
            <a:gdLst/>
            <a:ahLst/>
            <a:cxnLst/>
            <a:rect r="r" b="b" t="t" l="l"/>
            <a:pathLst>
              <a:path h="7433174" w="13088849">
                <a:moveTo>
                  <a:pt x="0" y="0"/>
                </a:moveTo>
                <a:lnTo>
                  <a:pt x="13088850" y="0"/>
                </a:lnTo>
                <a:lnTo>
                  <a:pt x="13088850" y="7433174"/>
                </a:lnTo>
                <a:lnTo>
                  <a:pt x="0" y="743317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952500"/>
            <a:ext cx="18288000" cy="7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4620" spc="452">
                <a:solidFill>
                  <a:srgbClr val="FDFBFB"/>
                </a:solidFill>
                <a:latin typeface="League Spartan"/>
              </a:rPr>
              <a:t>EXPRESSJS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03290" y="-240153"/>
            <a:ext cx="8943497" cy="5030718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-1762620">
              <a:off x="-448633" y="-1273374"/>
              <a:ext cx="6986722" cy="2987208"/>
            </a:xfrm>
            <a:custGeom>
              <a:avLst/>
              <a:gdLst/>
              <a:ahLst/>
              <a:cxnLst/>
              <a:rect r="r" b="b" t="t" l="l"/>
              <a:pathLst>
                <a:path h="2987208" w="6986722">
                  <a:moveTo>
                    <a:pt x="0" y="2984860"/>
                  </a:moveTo>
                  <a:lnTo>
                    <a:pt x="1680305" y="0"/>
                  </a:lnTo>
                  <a:lnTo>
                    <a:pt x="6986723" y="2987207"/>
                  </a:lnTo>
                  <a:cubicBezTo>
                    <a:pt x="4657815" y="2986425"/>
                    <a:pt x="2328908" y="2985643"/>
                    <a:pt x="0" y="2984860"/>
                  </a:cubicBezTo>
                  <a:close/>
                </a:path>
              </a:pathLst>
            </a:custGeom>
            <a:blipFill>
              <a:blip r:embed="rId2"/>
              <a:stretch>
                <a:fillRect l="-88" t="-48409" r="-47969" b="-142763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658835" y="3607606"/>
            <a:ext cx="2889039" cy="725042"/>
            <a:chOff x="0" y="0"/>
            <a:chExt cx="792168" cy="19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MANE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14889" y="3607606"/>
            <a:ext cx="2889039" cy="725042"/>
            <a:chOff x="0" y="0"/>
            <a:chExt cx="792168" cy="198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VRLINE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215221" y="1781744"/>
            <a:ext cx="9403401" cy="1456439"/>
            <a:chOff x="0" y="0"/>
            <a:chExt cx="1411642" cy="2186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1642" cy="218641"/>
            </a:xfrm>
            <a:custGeom>
              <a:avLst/>
              <a:gdLst/>
              <a:ahLst/>
              <a:cxnLst/>
              <a:rect r="r" b="b" t="t" l="l"/>
              <a:pathLst>
                <a:path h="218641" w="1411642">
                  <a:moveTo>
                    <a:pt x="0" y="0"/>
                  </a:moveTo>
                  <a:lnTo>
                    <a:pt x="1411642" y="0"/>
                  </a:lnTo>
                  <a:lnTo>
                    <a:pt x="1411642" y="218641"/>
                  </a:lnTo>
                  <a:lnTo>
                    <a:pt x="0" y="218641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411642" cy="30436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5565" spc="545">
                  <a:solidFill>
                    <a:srgbClr val="FDFBFB"/>
                  </a:solidFill>
                  <a:latin typeface="League Spartan"/>
                </a:rPr>
                <a:t>EXPRESS JS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58835" y="5496130"/>
            <a:ext cx="2889039" cy="915832"/>
            <a:chOff x="0" y="0"/>
            <a:chExt cx="792168" cy="2511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16799" y="5496130"/>
            <a:ext cx="2889039" cy="915832"/>
            <a:chOff x="0" y="0"/>
            <a:chExt cx="792168" cy="2511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658835" y="6659612"/>
            <a:ext cx="2889039" cy="915832"/>
            <a:chOff x="0" y="0"/>
            <a:chExt cx="792168" cy="2511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16799" y="6659612"/>
            <a:ext cx="2889039" cy="915832"/>
            <a:chOff x="0" y="0"/>
            <a:chExt cx="792168" cy="2511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56926" y="7823094"/>
            <a:ext cx="2889039" cy="915832"/>
            <a:chOff x="0" y="0"/>
            <a:chExt cx="792168" cy="2511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114889" y="7823094"/>
            <a:ext cx="2889039" cy="915832"/>
            <a:chOff x="0" y="0"/>
            <a:chExt cx="792168" cy="2511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2792641" y="6821930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132882" y="5638821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4" y="0"/>
                </a:lnTo>
                <a:lnTo>
                  <a:pt x="853054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672054" y="7985019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4" y="0"/>
                </a:lnTo>
                <a:lnTo>
                  <a:pt x="853054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-1692830">
            <a:off x="-2150464" y="4497942"/>
            <a:ext cx="5961911" cy="585246"/>
            <a:chOff x="0" y="0"/>
            <a:chExt cx="1634743" cy="16047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34743" cy="160473"/>
            </a:xfrm>
            <a:custGeom>
              <a:avLst/>
              <a:gdLst/>
              <a:ahLst/>
              <a:cxnLst/>
              <a:rect r="r" b="b" t="t" l="l"/>
              <a:pathLst>
                <a:path h="160473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60473"/>
                  </a:lnTo>
                  <a:lnTo>
                    <a:pt x="0" y="160473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63474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1692830">
            <a:off x="14125385" y="8673835"/>
            <a:ext cx="5961911" cy="4037729"/>
            <a:chOff x="0" y="0"/>
            <a:chExt cx="1634743" cy="110713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634743" cy="1107136"/>
            </a:xfrm>
            <a:custGeom>
              <a:avLst/>
              <a:gdLst/>
              <a:ahLst/>
              <a:cxnLst/>
              <a:rect r="r" b="b" t="t" l="l"/>
              <a:pathLst>
                <a:path h="1107136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107136"/>
                  </a:lnTo>
                  <a:lnTo>
                    <a:pt x="0" y="1107136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634743" cy="1164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41" id="41"/>
          <p:cNvGrpSpPr/>
          <p:nvPr/>
        </p:nvGrpSpPr>
        <p:grpSpPr>
          <a:xfrm rot="0">
            <a:off x="11658835" y="4456474"/>
            <a:ext cx="2889039" cy="915832"/>
            <a:chOff x="0" y="0"/>
            <a:chExt cx="792168" cy="251119"/>
          </a:xfrm>
        </p:grpSpPr>
        <p:sp>
          <p:nvSpPr>
            <p:cNvPr name="Freeform 42" id="42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3" id="43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7116799" y="4456474"/>
            <a:ext cx="2889039" cy="915832"/>
            <a:chOff x="0" y="0"/>
            <a:chExt cx="792168" cy="251119"/>
          </a:xfrm>
        </p:grpSpPr>
        <p:sp>
          <p:nvSpPr>
            <p:cNvPr name="Freeform 45" id="45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6" id="46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47" id="47"/>
          <p:cNvSpPr/>
          <p:nvPr/>
        </p:nvSpPr>
        <p:spPr>
          <a:xfrm flipH="false" flipV="false" rot="0">
            <a:off x="8136700" y="4594494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8" id="48"/>
          <p:cNvSpPr/>
          <p:nvPr/>
        </p:nvSpPr>
        <p:spPr>
          <a:xfrm flipH="false" flipV="false" rot="0">
            <a:off x="8132882" y="6812012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4" y="0"/>
                </a:lnTo>
                <a:lnTo>
                  <a:pt x="853054" y="639792"/>
                </a:lnTo>
                <a:lnTo>
                  <a:pt x="0" y="639792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9" id="49"/>
          <p:cNvSpPr txBox="true"/>
          <p:nvPr/>
        </p:nvSpPr>
        <p:spPr>
          <a:xfrm rot="0">
            <a:off x="2875523" y="5683537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Performanse</a:t>
            </a:r>
          </a:p>
        </p:txBody>
      </p:sp>
      <p:sp>
        <p:nvSpPr>
          <p:cNvPr name="TextBox 50" id="50"/>
          <p:cNvSpPr txBox="true"/>
          <p:nvPr/>
        </p:nvSpPr>
        <p:spPr>
          <a:xfrm rot="0">
            <a:off x="2875523" y="6871316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Asinhron kod</a:t>
            </a:r>
          </a:p>
        </p:txBody>
      </p:sp>
      <p:sp>
        <p:nvSpPr>
          <p:cNvPr name="TextBox 51" id="51"/>
          <p:cNvSpPr txBox="true"/>
          <p:nvPr/>
        </p:nvSpPr>
        <p:spPr>
          <a:xfrm rot="0">
            <a:off x="2875523" y="8010501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Nestruktuiranost</a:t>
            </a:r>
          </a:p>
        </p:txBody>
      </p:sp>
      <p:sp>
        <p:nvSpPr>
          <p:cNvPr name="TextBox 52" id="52"/>
          <p:cNvSpPr txBox="true"/>
          <p:nvPr/>
        </p:nvSpPr>
        <p:spPr>
          <a:xfrm rot="0">
            <a:off x="2877432" y="4643880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Brzina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0" r="0" b="-1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192597" y="6086203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14203" y="3349807"/>
            <a:ext cx="12316831" cy="3214779"/>
            <a:chOff x="0" y="0"/>
            <a:chExt cx="1849007" cy="482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007" cy="482604"/>
            </a:xfrm>
            <a:custGeom>
              <a:avLst/>
              <a:gdLst/>
              <a:ahLst/>
              <a:cxnLst/>
              <a:rect r="r" b="b" t="t" l="l"/>
              <a:pathLst>
                <a:path h="482604" w="1849007">
                  <a:moveTo>
                    <a:pt x="0" y="0"/>
                  </a:moveTo>
                  <a:lnTo>
                    <a:pt x="1849007" y="0"/>
                  </a:lnTo>
                  <a:lnTo>
                    <a:pt x="1849007" y="482604"/>
                  </a:lnTo>
                  <a:lnTo>
                    <a:pt x="0" y="482604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33350"/>
              <a:ext cx="1849007" cy="6159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992"/>
                </a:lnSpc>
                <a:spcBef>
                  <a:spcPct val="0"/>
                </a:spcBef>
              </a:pPr>
              <a:r>
                <a:rPr lang="en-US" sz="7965" spc="780">
                  <a:solidFill>
                    <a:srgbClr val="FDFBFB"/>
                  </a:solidFill>
                  <a:latin typeface="League Spartan"/>
                </a:rPr>
                <a:t>NODEJS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08455" y="0"/>
            <a:ext cx="3985813" cy="1195744"/>
          </a:xfrm>
          <a:custGeom>
            <a:avLst/>
            <a:gdLst/>
            <a:ahLst/>
            <a:cxnLst/>
            <a:rect r="r" b="b" t="t" l="l"/>
            <a:pathLst>
              <a:path h="1195744" w="3985813">
                <a:moveTo>
                  <a:pt x="0" y="0"/>
                </a:moveTo>
                <a:lnTo>
                  <a:pt x="3985813" y="0"/>
                </a:lnTo>
                <a:lnTo>
                  <a:pt x="3985813" y="1195744"/>
                </a:lnTo>
                <a:lnTo>
                  <a:pt x="0" y="119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72598" y="-207465"/>
            <a:ext cx="3598457" cy="10515270"/>
            <a:chOff x="0" y="0"/>
            <a:chExt cx="947742" cy="2769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742" cy="2769454"/>
            </a:xfrm>
            <a:custGeom>
              <a:avLst/>
              <a:gdLst/>
              <a:ahLst/>
              <a:cxnLst/>
              <a:rect r="r" b="b" t="t" l="l"/>
              <a:pathLst>
                <a:path h="2769454" w="947742">
                  <a:moveTo>
                    <a:pt x="0" y="0"/>
                  </a:moveTo>
                  <a:lnTo>
                    <a:pt x="947742" y="0"/>
                  </a:lnTo>
                  <a:lnTo>
                    <a:pt x="947742" y="2769454"/>
                  </a:lnTo>
                  <a:lnTo>
                    <a:pt x="0" y="2769454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47742" cy="278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56386" y="4460907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26474" y="6805683"/>
            <a:ext cx="7965713" cy="1269909"/>
          </a:xfrm>
          <a:custGeom>
            <a:avLst/>
            <a:gdLst/>
            <a:ahLst/>
            <a:cxnLst/>
            <a:rect r="r" b="b" t="t" l="l"/>
            <a:pathLst>
              <a:path h="1269909" w="7965713">
                <a:moveTo>
                  <a:pt x="0" y="0"/>
                </a:moveTo>
                <a:lnTo>
                  <a:pt x="7965713" y="0"/>
                </a:lnTo>
                <a:lnTo>
                  <a:pt x="7965713" y="1269910"/>
                </a:lnTo>
                <a:lnTo>
                  <a:pt x="0" y="1269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885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788969" y="2665470"/>
            <a:ext cx="7965713" cy="4569037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5246" t="0" r="-524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48552" y="-5378190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57023" y="1612874"/>
            <a:ext cx="5924532" cy="2068011"/>
            <a:chOff x="0" y="0"/>
            <a:chExt cx="889393" cy="3104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9393" cy="310451"/>
            </a:xfrm>
            <a:custGeom>
              <a:avLst/>
              <a:gdLst/>
              <a:ahLst/>
              <a:cxnLst/>
              <a:rect r="r" b="b" t="t" l="l"/>
              <a:pathLst>
                <a:path h="310451" w="889393">
                  <a:moveTo>
                    <a:pt x="0" y="0"/>
                  </a:moveTo>
                  <a:lnTo>
                    <a:pt x="889393" y="0"/>
                  </a:lnTo>
                  <a:lnTo>
                    <a:pt x="889393" y="310451"/>
                  </a:lnTo>
                  <a:lnTo>
                    <a:pt x="0" y="310451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889393" cy="472376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7010"/>
                </a:lnSpc>
              </a:pPr>
              <a:r>
                <a:rPr lang="en-US" sz="4465" spc="437">
                  <a:solidFill>
                    <a:srgbClr val="FDFBFB"/>
                  </a:solidFill>
                  <a:latin typeface="League Spartan"/>
                </a:rPr>
                <a:t>NODEJS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0" y="3801666"/>
            <a:ext cx="11110748" cy="601235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Javascript kod na strani servera</a:t>
            </a:r>
          </a:p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Izgradnja skalabilnih i mrežnih aplikacija visokih performansi</a:t>
            </a:r>
          </a:p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Arhitektura vođena događajima</a:t>
            </a:r>
          </a:p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Rukovanje aplikacijama u realnom vremenu koje zahtevaju brzu komunikaciju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82045"/>
            <a:ext cx="2217449" cy="6646837"/>
            <a:chOff x="0" y="0"/>
            <a:chExt cx="584020" cy="175060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584020" cy="1750607"/>
            </a:xfrm>
            <a:custGeom>
              <a:avLst/>
              <a:gdLst/>
              <a:ahLst/>
              <a:cxnLst/>
              <a:rect r="r" b="b" t="t" l="l"/>
              <a:pathLst>
                <a:path h="1750607" w="584020">
                  <a:moveTo>
                    <a:pt x="0" y="0"/>
                  </a:moveTo>
                  <a:lnTo>
                    <a:pt x="584020" y="0"/>
                  </a:lnTo>
                  <a:lnTo>
                    <a:pt x="584020" y="1750607"/>
                  </a:lnTo>
                  <a:lnTo>
                    <a:pt x="0" y="1750607"/>
                  </a:lnTo>
                  <a:close/>
                </a:path>
              </a:pathLst>
            </a:custGeom>
            <a:solidFill>
              <a:srgbClr val="043F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584020" cy="17696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972131" y="2635519"/>
            <a:ext cx="10145016" cy="5519085"/>
            <a:chOff x="0" y="0"/>
            <a:chExt cx="2671938" cy="145358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71938" cy="1453586"/>
            </a:xfrm>
            <a:custGeom>
              <a:avLst/>
              <a:gdLst/>
              <a:ahLst/>
              <a:cxnLst/>
              <a:rect r="r" b="b" t="t" l="l"/>
              <a:pathLst>
                <a:path h="1453586" w="2671938">
                  <a:moveTo>
                    <a:pt x="0" y="0"/>
                  </a:moveTo>
                  <a:lnTo>
                    <a:pt x="2671938" y="0"/>
                  </a:lnTo>
                  <a:lnTo>
                    <a:pt x="2671938" y="1453586"/>
                  </a:lnTo>
                  <a:lnTo>
                    <a:pt x="0" y="1453586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71938" cy="14726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2137425" y="196801"/>
            <a:ext cx="7925420" cy="151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14"/>
              </a:lnSpc>
              <a:spcBef>
                <a:spcPct val="0"/>
              </a:spcBef>
            </a:pPr>
            <a:r>
              <a:rPr lang="en-US" sz="8923" spc="874">
                <a:solidFill>
                  <a:srgbClr val="FDFBFB"/>
                </a:solidFill>
                <a:latin typeface="League Spartan"/>
              </a:rPr>
              <a:t>NODEJS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1808023" y="2603388"/>
            <a:ext cx="10015513" cy="51630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72578" indent="-336289" lvl="1">
              <a:lnSpc>
                <a:spcPts val="6884"/>
              </a:lnSpc>
              <a:buFont typeface="Arial"/>
              <a:buChar char="•"/>
            </a:pPr>
            <a:r>
              <a:rPr lang="en-US" sz="3115">
                <a:solidFill>
                  <a:srgbClr val="100F0D"/>
                </a:solidFill>
                <a:latin typeface="Arimo"/>
              </a:rPr>
              <a:t>Teži neblokirajućem i asinhronom načinu programiranja.</a:t>
            </a:r>
          </a:p>
          <a:p>
            <a:pPr marL="672578" indent="-336289" lvl="1">
              <a:lnSpc>
                <a:spcPts val="6884"/>
              </a:lnSpc>
              <a:buFont typeface="Arial"/>
              <a:buChar char="•"/>
            </a:pPr>
            <a:r>
              <a:rPr lang="en-US" sz="3115">
                <a:solidFill>
                  <a:srgbClr val="100F0D"/>
                </a:solidFill>
                <a:latin typeface="Arimo"/>
              </a:rPr>
              <a:t>Nakon obrade zahteva za nekom datotekom, odmah je spreman da prihvati naredni zahtev.</a:t>
            </a:r>
          </a:p>
          <a:p>
            <a:pPr marL="672578" indent="-336289" lvl="1">
              <a:lnSpc>
                <a:spcPts val="6884"/>
              </a:lnSpc>
              <a:buFont typeface="Arial"/>
              <a:buChar char="•"/>
            </a:pPr>
            <a:r>
              <a:rPr lang="en-US" sz="3115">
                <a:solidFill>
                  <a:srgbClr val="100F0D"/>
                </a:solidFill>
                <a:latin typeface="Arimo"/>
              </a:rPr>
              <a:t>Ima ugrađene biblioteke za HTTP i Socket komunikaciju.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397288" y="1380706"/>
            <a:ext cx="6979068" cy="7809258"/>
          </a:xfrm>
          <a:custGeom>
            <a:avLst/>
            <a:gdLst/>
            <a:ahLst/>
            <a:cxnLst/>
            <a:rect r="r" b="b" t="t" l="l"/>
            <a:pathLst>
              <a:path h="7809258" w="6979068">
                <a:moveTo>
                  <a:pt x="0" y="0"/>
                </a:moveTo>
                <a:lnTo>
                  <a:pt x="6979068" y="0"/>
                </a:lnTo>
                <a:lnTo>
                  <a:pt x="6979068" y="7809258"/>
                </a:lnTo>
                <a:lnTo>
                  <a:pt x="0" y="78092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850369" y="3413625"/>
            <a:ext cx="10255705" cy="3261287"/>
          </a:xfrm>
          <a:custGeom>
            <a:avLst/>
            <a:gdLst/>
            <a:ahLst/>
            <a:cxnLst/>
            <a:rect r="r" b="b" t="t" l="l"/>
            <a:pathLst>
              <a:path h="3261287" w="10255705">
                <a:moveTo>
                  <a:pt x="0" y="0"/>
                </a:moveTo>
                <a:lnTo>
                  <a:pt x="10255706" y="0"/>
                </a:lnTo>
                <a:lnTo>
                  <a:pt x="10255706" y="3261286"/>
                </a:lnTo>
                <a:lnTo>
                  <a:pt x="0" y="32612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183281" y="9191625"/>
            <a:ext cx="740708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mo Bold Italics"/>
              </a:rPr>
              <a:t>POST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81419"/>
            <a:ext cx="18288000" cy="7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4620" spc="452">
                <a:solidFill>
                  <a:srgbClr val="FDFBFB"/>
                </a:solidFill>
                <a:latin typeface="League Spartan"/>
              </a:rPr>
              <a:t>NODEJS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7850369" y="6826598"/>
            <a:ext cx="1025570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mo Bold Italics"/>
              </a:rPr>
              <a:t>GET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83281" y="2566705"/>
            <a:ext cx="8225056" cy="4965632"/>
          </a:xfrm>
          <a:custGeom>
            <a:avLst/>
            <a:gdLst/>
            <a:ahLst/>
            <a:cxnLst/>
            <a:rect r="r" b="b" t="t" l="l"/>
            <a:pathLst>
              <a:path h="4965632" w="8225056">
                <a:moveTo>
                  <a:pt x="0" y="0"/>
                </a:moveTo>
                <a:lnTo>
                  <a:pt x="8225056" y="0"/>
                </a:lnTo>
                <a:lnTo>
                  <a:pt x="8225056" y="4965632"/>
                </a:lnTo>
                <a:lnTo>
                  <a:pt x="0" y="496563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-106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565935" y="2804420"/>
            <a:ext cx="9523204" cy="4281073"/>
          </a:xfrm>
          <a:custGeom>
            <a:avLst/>
            <a:gdLst/>
            <a:ahLst/>
            <a:cxnLst/>
            <a:rect r="r" b="b" t="t" l="l"/>
            <a:pathLst>
              <a:path h="4281073" w="9523204">
                <a:moveTo>
                  <a:pt x="0" y="0"/>
                </a:moveTo>
                <a:lnTo>
                  <a:pt x="9523204" y="0"/>
                </a:lnTo>
                <a:lnTo>
                  <a:pt x="9523204" y="4281074"/>
                </a:lnTo>
                <a:lnTo>
                  <a:pt x="0" y="42810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4" id="4"/>
          <p:cNvSpPr txBox="true"/>
          <p:nvPr/>
        </p:nvSpPr>
        <p:spPr>
          <a:xfrm rot="0">
            <a:off x="592268" y="7661241"/>
            <a:ext cx="7407082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mo Bold Italics"/>
              </a:rPr>
              <a:t>DELETE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0" y="381419"/>
            <a:ext cx="18288000" cy="7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4620" spc="452">
                <a:solidFill>
                  <a:srgbClr val="FDFBFB"/>
                </a:solidFill>
                <a:latin typeface="League Spartan"/>
              </a:rPr>
              <a:t>NODEJS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8408337" y="7074502"/>
            <a:ext cx="10255705" cy="4578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3640"/>
              </a:lnSpc>
              <a:spcBef>
                <a:spcPct val="0"/>
              </a:spcBef>
            </a:pPr>
            <a:r>
              <a:rPr lang="en-US" sz="2600">
                <a:solidFill>
                  <a:srgbClr val="FFFFFF"/>
                </a:solidFill>
                <a:latin typeface="Arimo Bold Italics"/>
              </a:rPr>
              <a:t>UPDATE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162389" y="7200900"/>
            <a:ext cx="4183253" cy="4114800"/>
          </a:xfrm>
          <a:custGeom>
            <a:avLst/>
            <a:gdLst/>
            <a:ahLst/>
            <a:cxnLst/>
            <a:rect r="r" b="b" t="t" l="l"/>
            <a:pathLst>
              <a:path h="4114800" w="4183253">
                <a:moveTo>
                  <a:pt x="0" y="0"/>
                </a:moveTo>
                <a:lnTo>
                  <a:pt x="4183254" y="0"/>
                </a:lnTo>
                <a:lnTo>
                  <a:pt x="4183254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261719" y="5560686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1" y="0"/>
                </a:lnTo>
                <a:lnTo>
                  <a:pt x="11672941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5324935" y="0"/>
            <a:ext cx="1400485" cy="9506801"/>
            <a:chOff x="0" y="0"/>
            <a:chExt cx="368852" cy="2503849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68852" cy="2503849"/>
            </a:xfrm>
            <a:custGeom>
              <a:avLst/>
              <a:gdLst/>
              <a:ahLst/>
              <a:cxnLst/>
              <a:rect r="r" b="b" t="t" l="l"/>
              <a:pathLst>
                <a:path h="2503849" w="368852">
                  <a:moveTo>
                    <a:pt x="0" y="0"/>
                  </a:moveTo>
                  <a:lnTo>
                    <a:pt x="368852" y="0"/>
                  </a:lnTo>
                  <a:lnTo>
                    <a:pt x="368852" y="2503849"/>
                  </a:lnTo>
                  <a:lnTo>
                    <a:pt x="0" y="2503849"/>
                  </a:lnTo>
                  <a:close/>
                </a:path>
              </a:pathLst>
            </a:custGeom>
            <a:solidFill>
              <a:srgbClr val="FEFFFF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19050"/>
              <a:ext cx="368852" cy="252289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2845403" y="1028700"/>
            <a:ext cx="9468433" cy="1985254"/>
            <a:chOff x="0" y="0"/>
            <a:chExt cx="1421404" cy="298027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1421404" cy="298027"/>
            </a:xfrm>
            <a:custGeom>
              <a:avLst/>
              <a:gdLst/>
              <a:ahLst/>
              <a:cxnLst/>
              <a:rect r="r" b="b" t="t" l="l"/>
              <a:pathLst>
                <a:path h="298027" w="1421404">
                  <a:moveTo>
                    <a:pt x="0" y="0"/>
                  </a:moveTo>
                  <a:lnTo>
                    <a:pt x="1421404" y="0"/>
                  </a:lnTo>
                  <a:lnTo>
                    <a:pt x="1421404" y="298027"/>
                  </a:lnTo>
                  <a:lnTo>
                    <a:pt x="0" y="298027"/>
                  </a:lnTo>
                  <a:close/>
                </a:path>
              </a:pathLst>
            </a:custGeom>
            <a:solidFill>
              <a:srgbClr val="0079BD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0" y="-142875"/>
              <a:ext cx="1421404" cy="440902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0" id="10"/>
          <p:cNvSpPr/>
          <p:nvPr/>
        </p:nvSpPr>
        <p:spPr>
          <a:xfrm flipH="false" flipV="false" rot="0">
            <a:off x="14208455" y="0"/>
            <a:ext cx="3985813" cy="1195744"/>
          </a:xfrm>
          <a:custGeom>
            <a:avLst/>
            <a:gdLst/>
            <a:ahLst/>
            <a:cxnLst/>
            <a:rect r="r" b="b" t="t" l="l"/>
            <a:pathLst>
              <a:path h="1195744" w="3985813">
                <a:moveTo>
                  <a:pt x="0" y="0"/>
                </a:moveTo>
                <a:lnTo>
                  <a:pt x="3985813" y="0"/>
                </a:lnTo>
                <a:lnTo>
                  <a:pt x="3985813" y="1195744"/>
                </a:lnTo>
                <a:lnTo>
                  <a:pt x="0" y="1195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11" id="11"/>
          <p:cNvSpPr txBox="true"/>
          <p:nvPr/>
        </p:nvSpPr>
        <p:spPr>
          <a:xfrm rot="0">
            <a:off x="5591553" y="3225185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297C"/>
                </a:solidFill>
                <a:latin typeface="League Spartan Bold Italics"/>
              </a:rPr>
              <a:t>01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5591553" y="402230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297C"/>
                </a:solidFill>
                <a:latin typeface="League Spartan Bold Italics"/>
              </a:rPr>
              <a:t>02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5591553" y="490346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297C"/>
                </a:solidFill>
                <a:latin typeface="League Spartan Bold Italics"/>
              </a:rPr>
              <a:t>03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5591553" y="5700580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297C"/>
                </a:solidFill>
                <a:latin typeface="League Spartan Bold Italics"/>
              </a:rPr>
              <a:t>04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5611154" y="6492957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297C"/>
                </a:solidFill>
                <a:latin typeface="League Spartan Bold Italics"/>
              </a:rPr>
              <a:t>05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611154" y="7323921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297C"/>
                </a:solidFill>
                <a:latin typeface="League Spartan Bold Italics"/>
              </a:rPr>
              <a:t>06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611154" y="8174214"/>
            <a:ext cx="937219" cy="657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126"/>
              </a:lnSpc>
            </a:pPr>
            <a:r>
              <a:rPr lang="en-US" sz="4271">
                <a:solidFill>
                  <a:srgbClr val="00297C"/>
                </a:solidFill>
                <a:latin typeface="League Spartan Bold Italics"/>
              </a:rPr>
              <a:t>07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6991230" y="3272561"/>
            <a:ext cx="5790503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3"/>
              </a:lnSpc>
            </a:pPr>
            <a:r>
              <a:rPr lang="en-US" sz="3024" spc="296">
                <a:solidFill>
                  <a:srgbClr val="FEFFFF"/>
                </a:solidFill>
                <a:latin typeface="DM Sans Bold"/>
              </a:rPr>
              <a:t>UVOD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6991230" y="4041630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FEFFFF"/>
                </a:solidFill>
                <a:latin typeface="DM Sans Bold"/>
              </a:rPr>
              <a:t>MERN STACK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6991230" y="4858978"/>
            <a:ext cx="5790503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3"/>
              </a:lnSpc>
            </a:pPr>
            <a:r>
              <a:rPr lang="en-US" sz="3024" spc="296">
                <a:solidFill>
                  <a:srgbClr val="FEFFFF"/>
                </a:solidFill>
                <a:latin typeface="DM Sans Bold"/>
              </a:rPr>
              <a:t>MONGO DB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991230" y="5723297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FEFFFF"/>
                </a:solidFill>
                <a:latin typeface="DM Sans Bold"/>
              </a:rPr>
              <a:t>NODEJS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91230" y="6492365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FEFFFF"/>
                </a:solidFill>
                <a:latin typeface="DM Sans Bold"/>
              </a:rPr>
              <a:t>EXPRESSJS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6991230" y="7309059"/>
            <a:ext cx="5790503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73"/>
              </a:lnSpc>
            </a:pPr>
            <a:r>
              <a:rPr lang="en-US" sz="3024" spc="296">
                <a:solidFill>
                  <a:srgbClr val="FEFFFF"/>
                </a:solidFill>
                <a:latin typeface="DM Sans Bold"/>
              </a:rPr>
              <a:t>REACT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6991230" y="8158232"/>
            <a:ext cx="6076629" cy="51189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4173"/>
              </a:lnSpc>
              <a:spcBef>
                <a:spcPct val="0"/>
              </a:spcBef>
            </a:pPr>
            <a:r>
              <a:rPr lang="en-US" sz="3024" spc="296">
                <a:solidFill>
                  <a:srgbClr val="FEFFFF"/>
                </a:solidFill>
                <a:latin typeface="DM Sans Bold"/>
              </a:rPr>
              <a:t>ZAKLJUČAK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242307" y="1364065"/>
            <a:ext cx="8633269" cy="155167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785"/>
              </a:lnSpc>
              <a:spcBef>
                <a:spcPct val="0"/>
              </a:spcBef>
            </a:pPr>
            <a:r>
              <a:rPr lang="en-US" sz="9265" spc="907">
                <a:solidFill>
                  <a:srgbClr val="FDFBFB"/>
                </a:solidFill>
                <a:latin typeface="League Spartan"/>
              </a:rPr>
              <a:t>SADRŽAJ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82879" y="-455805"/>
            <a:ext cx="9326879" cy="5246370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</p:grpSp>
      <p:grpSp>
        <p:nvGrpSpPr>
          <p:cNvPr name="Group 5" id="5"/>
          <p:cNvGrpSpPr/>
          <p:nvPr/>
        </p:nvGrpSpPr>
        <p:grpSpPr>
          <a:xfrm rot="0">
            <a:off x="11658835" y="3607606"/>
            <a:ext cx="2889039" cy="725042"/>
            <a:chOff x="0" y="0"/>
            <a:chExt cx="792168" cy="19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MANE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114889" y="3607606"/>
            <a:ext cx="2889039" cy="725042"/>
            <a:chOff x="0" y="0"/>
            <a:chExt cx="792168" cy="198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VRLINE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215221" y="1781744"/>
            <a:ext cx="9403401" cy="1456439"/>
            <a:chOff x="0" y="0"/>
            <a:chExt cx="1411642" cy="218641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1642" cy="218641"/>
            </a:xfrm>
            <a:custGeom>
              <a:avLst/>
              <a:gdLst/>
              <a:ahLst/>
              <a:cxnLst/>
              <a:rect r="r" b="b" t="t" l="l"/>
              <a:pathLst>
                <a:path h="218641" w="1411642">
                  <a:moveTo>
                    <a:pt x="0" y="0"/>
                  </a:moveTo>
                  <a:lnTo>
                    <a:pt x="1411642" y="0"/>
                  </a:lnTo>
                  <a:lnTo>
                    <a:pt x="1411642" y="218641"/>
                  </a:lnTo>
                  <a:lnTo>
                    <a:pt x="0" y="218641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411642" cy="30436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5565" spc="545">
                  <a:solidFill>
                    <a:srgbClr val="FDFBFB"/>
                  </a:solidFill>
                  <a:latin typeface="League Spartan"/>
                </a:rPr>
                <a:t>NODEJS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658835" y="5496130"/>
            <a:ext cx="2889039" cy="915832"/>
            <a:chOff x="0" y="0"/>
            <a:chExt cx="792168" cy="2511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116799" y="5496130"/>
            <a:ext cx="2889039" cy="915832"/>
            <a:chOff x="0" y="0"/>
            <a:chExt cx="792168" cy="2511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658835" y="6659612"/>
            <a:ext cx="2889039" cy="915832"/>
            <a:chOff x="0" y="0"/>
            <a:chExt cx="792168" cy="2511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116799" y="6659612"/>
            <a:ext cx="2889039" cy="915832"/>
            <a:chOff x="0" y="0"/>
            <a:chExt cx="792168" cy="2511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656926" y="7823094"/>
            <a:ext cx="2889039" cy="915832"/>
            <a:chOff x="0" y="0"/>
            <a:chExt cx="792168" cy="2511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114889" y="7823094"/>
            <a:ext cx="2889039" cy="915832"/>
            <a:chOff x="0" y="0"/>
            <a:chExt cx="792168" cy="2511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12792641" y="6821930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132882" y="5638821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4" y="0"/>
                </a:lnTo>
                <a:lnTo>
                  <a:pt x="853054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672054" y="7985019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4" y="0"/>
                </a:lnTo>
                <a:lnTo>
                  <a:pt x="853054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-1692830">
            <a:off x="-2150464" y="4497942"/>
            <a:ext cx="5961911" cy="585246"/>
            <a:chOff x="0" y="0"/>
            <a:chExt cx="1634743" cy="16047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34743" cy="160473"/>
            </a:xfrm>
            <a:custGeom>
              <a:avLst/>
              <a:gdLst/>
              <a:ahLst/>
              <a:cxnLst/>
              <a:rect r="r" b="b" t="t" l="l"/>
              <a:pathLst>
                <a:path h="160473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60473"/>
                  </a:lnTo>
                  <a:lnTo>
                    <a:pt x="0" y="160473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63474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1692830">
            <a:off x="14125385" y="8673835"/>
            <a:ext cx="5961911" cy="4037729"/>
            <a:chOff x="0" y="0"/>
            <a:chExt cx="1634743" cy="110713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634743" cy="1107136"/>
            </a:xfrm>
            <a:custGeom>
              <a:avLst/>
              <a:gdLst/>
              <a:ahLst/>
              <a:cxnLst/>
              <a:rect r="r" b="b" t="t" l="l"/>
              <a:pathLst>
                <a:path h="1107136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107136"/>
                  </a:lnTo>
                  <a:lnTo>
                    <a:pt x="0" y="1107136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634743" cy="1164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2877432" y="4643880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Brzina</a:t>
            </a:r>
          </a:p>
        </p:txBody>
      </p:sp>
      <p:grpSp>
        <p:nvGrpSpPr>
          <p:cNvPr name="Group 42" id="42"/>
          <p:cNvGrpSpPr/>
          <p:nvPr/>
        </p:nvGrpSpPr>
        <p:grpSpPr>
          <a:xfrm rot="0">
            <a:off x="11658835" y="4456474"/>
            <a:ext cx="2889039" cy="915832"/>
            <a:chOff x="0" y="0"/>
            <a:chExt cx="792168" cy="251119"/>
          </a:xfrm>
        </p:grpSpPr>
        <p:sp>
          <p:nvSpPr>
            <p:cNvPr name="Freeform 43" id="43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4" id="44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45" id="45"/>
          <p:cNvGrpSpPr/>
          <p:nvPr/>
        </p:nvGrpSpPr>
        <p:grpSpPr>
          <a:xfrm rot="0">
            <a:off x="7116799" y="4456474"/>
            <a:ext cx="2889039" cy="915832"/>
            <a:chOff x="0" y="0"/>
            <a:chExt cx="792168" cy="251119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7" id="47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48" id="48"/>
          <p:cNvSpPr/>
          <p:nvPr/>
        </p:nvSpPr>
        <p:spPr>
          <a:xfrm flipH="false" flipV="false" rot="0">
            <a:off x="8136700" y="4594494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9" id="49"/>
          <p:cNvSpPr/>
          <p:nvPr/>
        </p:nvSpPr>
        <p:spPr>
          <a:xfrm flipH="false" flipV="false" rot="0">
            <a:off x="8132882" y="6812012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4" y="0"/>
                </a:lnTo>
                <a:lnTo>
                  <a:pt x="853054" y="639792"/>
                </a:lnTo>
                <a:lnTo>
                  <a:pt x="0" y="63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50" id="50"/>
          <p:cNvGrpSpPr>
            <a:grpSpLocks noChangeAspect="true"/>
          </p:cNvGrpSpPr>
          <p:nvPr/>
        </p:nvGrpSpPr>
        <p:grpSpPr>
          <a:xfrm rot="0">
            <a:off x="-182879" y="-378890"/>
            <a:ext cx="9326879" cy="5246370"/>
            <a:chOff x="0" y="0"/>
            <a:chExt cx="6089457" cy="3425320"/>
          </a:xfrm>
        </p:grpSpPr>
        <p:sp>
          <p:nvSpPr>
            <p:cNvPr name="Freeform 51" id="51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52" id="52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4"/>
              <a:stretch>
                <a:fillRect l="0" t="-18591" r="0" b="0"/>
              </a:stretch>
            </a:blipFill>
          </p:spPr>
        </p:sp>
      </p:grpSp>
      <p:sp>
        <p:nvSpPr>
          <p:cNvPr name="TextBox 53" id="53"/>
          <p:cNvSpPr txBox="true"/>
          <p:nvPr/>
        </p:nvSpPr>
        <p:spPr>
          <a:xfrm rot="0">
            <a:off x="2875523" y="5683537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Jednostavno učenje</a:t>
            </a:r>
          </a:p>
        </p:txBody>
      </p:sp>
      <p:sp>
        <p:nvSpPr>
          <p:cNvPr name="TextBox 54" id="54"/>
          <p:cNvSpPr txBox="true"/>
          <p:nvPr/>
        </p:nvSpPr>
        <p:spPr>
          <a:xfrm rot="0">
            <a:off x="2875523" y="6871316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Asinhron kod</a:t>
            </a:r>
          </a:p>
        </p:txBody>
      </p:sp>
      <p:sp>
        <p:nvSpPr>
          <p:cNvPr name="TextBox 55" id="55"/>
          <p:cNvSpPr txBox="true"/>
          <p:nvPr/>
        </p:nvSpPr>
        <p:spPr>
          <a:xfrm rot="0">
            <a:off x="1960082" y="8010501"/>
            <a:ext cx="4366592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CPU intenzivne operacije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0" r="0" b="-1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82971" y="5143500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14203" y="3349807"/>
            <a:ext cx="12316831" cy="3214779"/>
            <a:chOff x="0" y="0"/>
            <a:chExt cx="1849007" cy="482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007" cy="482604"/>
            </a:xfrm>
            <a:custGeom>
              <a:avLst/>
              <a:gdLst/>
              <a:ahLst/>
              <a:cxnLst/>
              <a:rect r="r" b="b" t="t" l="l"/>
              <a:pathLst>
                <a:path h="482604" w="1849007">
                  <a:moveTo>
                    <a:pt x="0" y="0"/>
                  </a:moveTo>
                  <a:lnTo>
                    <a:pt x="1849007" y="0"/>
                  </a:lnTo>
                  <a:lnTo>
                    <a:pt x="1849007" y="482604"/>
                  </a:lnTo>
                  <a:lnTo>
                    <a:pt x="0" y="482604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33350"/>
              <a:ext cx="1849007" cy="6159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992"/>
                </a:lnSpc>
                <a:spcBef>
                  <a:spcPct val="0"/>
                </a:spcBef>
              </a:pPr>
              <a:r>
                <a:rPr lang="en-US" sz="7965" spc="780">
                  <a:solidFill>
                    <a:srgbClr val="FDFBFB"/>
                  </a:solidFill>
                  <a:latin typeface="League Spartan"/>
                </a:rPr>
                <a:t>REACT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08455" y="0"/>
            <a:ext cx="3985813" cy="1195744"/>
          </a:xfrm>
          <a:custGeom>
            <a:avLst/>
            <a:gdLst/>
            <a:ahLst/>
            <a:cxnLst/>
            <a:rect r="r" b="b" t="t" l="l"/>
            <a:pathLst>
              <a:path h="1195744" w="3985813">
                <a:moveTo>
                  <a:pt x="0" y="0"/>
                </a:moveTo>
                <a:lnTo>
                  <a:pt x="3985813" y="0"/>
                </a:lnTo>
                <a:lnTo>
                  <a:pt x="3985813" y="1195744"/>
                </a:lnTo>
                <a:lnTo>
                  <a:pt x="0" y="119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972598" y="-207465"/>
            <a:ext cx="3598457" cy="10515270"/>
            <a:chOff x="0" y="0"/>
            <a:chExt cx="947742" cy="2769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742" cy="2769454"/>
            </a:xfrm>
            <a:custGeom>
              <a:avLst/>
              <a:gdLst/>
              <a:ahLst/>
              <a:cxnLst/>
              <a:rect r="r" b="b" t="t" l="l"/>
              <a:pathLst>
                <a:path h="2769454" w="947742">
                  <a:moveTo>
                    <a:pt x="0" y="0"/>
                  </a:moveTo>
                  <a:lnTo>
                    <a:pt x="947742" y="0"/>
                  </a:lnTo>
                  <a:lnTo>
                    <a:pt x="947742" y="2769454"/>
                  </a:lnTo>
                  <a:lnTo>
                    <a:pt x="0" y="2769454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47742" cy="278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256386" y="4460907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9626474" y="6805683"/>
            <a:ext cx="7965713" cy="1269909"/>
          </a:xfrm>
          <a:custGeom>
            <a:avLst/>
            <a:gdLst/>
            <a:ahLst/>
            <a:cxnLst/>
            <a:rect r="r" b="b" t="t" l="l"/>
            <a:pathLst>
              <a:path h="1269909" w="7965713">
                <a:moveTo>
                  <a:pt x="0" y="0"/>
                </a:moveTo>
                <a:lnTo>
                  <a:pt x="7965713" y="0"/>
                </a:lnTo>
                <a:lnTo>
                  <a:pt x="7965713" y="1269910"/>
                </a:lnTo>
                <a:lnTo>
                  <a:pt x="0" y="12699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885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9788969" y="2665470"/>
            <a:ext cx="7965713" cy="4569037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-6466" t="0" r="-6466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48552" y="-5378190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257023" y="1612874"/>
            <a:ext cx="5924532" cy="2068011"/>
            <a:chOff x="0" y="0"/>
            <a:chExt cx="889393" cy="3104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9393" cy="310451"/>
            </a:xfrm>
            <a:custGeom>
              <a:avLst/>
              <a:gdLst/>
              <a:ahLst/>
              <a:cxnLst/>
              <a:rect r="r" b="b" t="t" l="l"/>
              <a:pathLst>
                <a:path h="310451" w="889393">
                  <a:moveTo>
                    <a:pt x="0" y="0"/>
                  </a:moveTo>
                  <a:lnTo>
                    <a:pt x="889393" y="0"/>
                  </a:lnTo>
                  <a:lnTo>
                    <a:pt x="889393" y="310451"/>
                  </a:lnTo>
                  <a:lnTo>
                    <a:pt x="0" y="310451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889393" cy="472376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7010"/>
                </a:lnSpc>
              </a:pPr>
              <a:r>
                <a:rPr lang="en-US" sz="4465" spc="437">
                  <a:solidFill>
                    <a:srgbClr val="FDFBFB"/>
                  </a:solidFill>
                  <a:latin typeface="League Spartan"/>
                </a:rPr>
                <a:t>REACT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145638" y="3884888"/>
            <a:ext cx="11110748" cy="59567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Javascript open source biblioteka </a:t>
            </a:r>
          </a:p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Razvoj Single Page Aplikacija</a:t>
            </a:r>
          </a:p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Razvoj mobilnih aplikacija (React native)</a:t>
            </a:r>
          </a:p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Razvoj web aplikacija</a:t>
            </a:r>
          </a:p>
          <a:p>
            <a:pPr marL="699398" indent="-349699" lvl="1">
              <a:lnSpc>
                <a:spcPts val="7969"/>
              </a:lnSpc>
              <a:buFont typeface="Arial"/>
              <a:buChar char="•"/>
            </a:pPr>
            <a:r>
              <a:rPr lang="en-US" sz="3239">
                <a:solidFill>
                  <a:srgbClr val="00297C"/>
                </a:solidFill>
                <a:latin typeface="Arimo"/>
              </a:rPr>
              <a:t>Renderovanje na strani servera</a:t>
            </a:r>
          </a:p>
          <a:p>
            <a:pPr>
              <a:lnSpc>
                <a:spcPts val="7969"/>
              </a:lnSpc>
            </a:pP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028700" y="2036435"/>
            <a:ext cx="2279866" cy="7583083"/>
            <a:chOff x="0" y="0"/>
            <a:chExt cx="600458" cy="1997191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0458" cy="1997190"/>
            </a:xfrm>
            <a:custGeom>
              <a:avLst/>
              <a:gdLst/>
              <a:ahLst/>
              <a:cxnLst/>
              <a:rect r="r" b="b" t="t" l="l"/>
              <a:pathLst>
                <a:path h="1997190" w="600458">
                  <a:moveTo>
                    <a:pt x="0" y="0"/>
                  </a:moveTo>
                  <a:lnTo>
                    <a:pt x="600458" y="0"/>
                  </a:lnTo>
                  <a:lnTo>
                    <a:pt x="600458" y="1997190"/>
                  </a:lnTo>
                  <a:lnTo>
                    <a:pt x="0" y="1997190"/>
                  </a:lnTo>
                  <a:close/>
                </a:path>
              </a:pathLst>
            </a:custGeom>
            <a:solidFill>
              <a:srgbClr val="043F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600458" cy="201624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819308" y="2425569"/>
            <a:ext cx="10681185" cy="6874342"/>
            <a:chOff x="0" y="0"/>
            <a:chExt cx="2813152" cy="181052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813152" cy="1810526"/>
            </a:xfrm>
            <a:custGeom>
              <a:avLst/>
              <a:gdLst/>
              <a:ahLst/>
              <a:cxnLst/>
              <a:rect r="r" b="b" t="t" l="l"/>
              <a:pathLst>
                <a:path h="1810526" w="2813152">
                  <a:moveTo>
                    <a:pt x="0" y="0"/>
                  </a:moveTo>
                  <a:lnTo>
                    <a:pt x="2813152" y="0"/>
                  </a:lnTo>
                  <a:lnTo>
                    <a:pt x="2813152" y="1810526"/>
                  </a:lnTo>
                  <a:lnTo>
                    <a:pt x="0" y="1810526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813152" cy="182957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TextBox 9" id="9"/>
          <p:cNvSpPr txBox="true"/>
          <p:nvPr/>
        </p:nvSpPr>
        <p:spPr>
          <a:xfrm rot="0">
            <a:off x="390685" y="460518"/>
            <a:ext cx="17506631" cy="103158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8450"/>
              </a:lnSpc>
              <a:spcBef>
                <a:spcPct val="0"/>
              </a:spcBef>
            </a:pPr>
            <a:r>
              <a:rPr lang="en-US" sz="6123" spc="600">
                <a:solidFill>
                  <a:srgbClr val="FDFBFB"/>
                </a:solidFill>
                <a:latin typeface="League Spartan"/>
              </a:rPr>
              <a:t>REACT-OSNOVNE KARAKTERISTIKE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2168633" y="2617650"/>
            <a:ext cx="9253565" cy="714150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700731" indent="-350365" lvl="1">
              <a:lnSpc>
                <a:spcPts val="7172"/>
              </a:lnSpc>
              <a:buFont typeface="Arial"/>
              <a:buChar char="•"/>
            </a:pPr>
            <a:r>
              <a:rPr lang="en-US" sz="3245">
                <a:solidFill>
                  <a:srgbClr val="100F0D"/>
                </a:solidFill>
                <a:latin typeface="Arimo"/>
              </a:rPr>
              <a:t>Virtuelni DOM</a:t>
            </a:r>
          </a:p>
          <a:p>
            <a:pPr marL="700731" indent="-350365" lvl="1">
              <a:lnSpc>
                <a:spcPts val="7172"/>
              </a:lnSpc>
              <a:buFont typeface="Arial"/>
              <a:buChar char="•"/>
            </a:pPr>
            <a:r>
              <a:rPr lang="en-US" sz="3245">
                <a:solidFill>
                  <a:srgbClr val="100F0D"/>
                </a:solidFill>
                <a:latin typeface="Arimo"/>
              </a:rPr>
              <a:t>Deklarativna programska paradigma</a:t>
            </a:r>
          </a:p>
          <a:p>
            <a:pPr marL="700731" indent="-350365" lvl="1">
              <a:lnSpc>
                <a:spcPts val="7172"/>
              </a:lnSpc>
              <a:buFont typeface="Arial"/>
              <a:buChar char="•"/>
            </a:pPr>
            <a:r>
              <a:rPr lang="en-US" sz="3245">
                <a:solidFill>
                  <a:srgbClr val="100F0D"/>
                </a:solidFill>
                <a:latin typeface="Arimo"/>
              </a:rPr>
              <a:t>Komponentna struktura</a:t>
            </a:r>
          </a:p>
          <a:p>
            <a:pPr marL="700731" indent="-350365" lvl="1">
              <a:lnSpc>
                <a:spcPts val="7172"/>
              </a:lnSpc>
              <a:buFont typeface="Arial"/>
              <a:buChar char="•"/>
            </a:pPr>
            <a:r>
              <a:rPr lang="en-US" sz="3245">
                <a:solidFill>
                  <a:srgbClr val="100F0D"/>
                </a:solidFill>
                <a:latin typeface="Arimo"/>
              </a:rPr>
              <a:t>JSX/TSX sintaksa</a:t>
            </a:r>
          </a:p>
          <a:p>
            <a:pPr marL="700731" indent="-350365" lvl="1">
              <a:lnSpc>
                <a:spcPts val="7172"/>
              </a:lnSpc>
              <a:buFont typeface="Arial"/>
              <a:buChar char="•"/>
            </a:pPr>
            <a:r>
              <a:rPr lang="en-US" sz="3245">
                <a:solidFill>
                  <a:srgbClr val="100F0D"/>
                </a:solidFill>
                <a:latin typeface="Arimo"/>
              </a:rPr>
              <a:t>Ponovna upotrebljivost koda (Reusable code)</a:t>
            </a:r>
          </a:p>
          <a:p>
            <a:pPr marL="700731" indent="-350365" lvl="1">
              <a:lnSpc>
                <a:spcPts val="7172"/>
              </a:lnSpc>
              <a:buFont typeface="Arial"/>
              <a:buChar char="•"/>
            </a:pPr>
            <a:r>
              <a:rPr lang="en-US" sz="3245">
                <a:solidFill>
                  <a:srgbClr val="100F0D"/>
                </a:solidFill>
                <a:latin typeface="Arimo"/>
              </a:rPr>
              <a:t>React context</a:t>
            </a:r>
          </a:p>
          <a:p>
            <a:pPr marL="700731" indent="-350365" lvl="1">
              <a:lnSpc>
                <a:spcPts val="7172"/>
              </a:lnSpc>
              <a:buFont typeface="Arial"/>
              <a:buChar char="•"/>
            </a:pPr>
            <a:r>
              <a:rPr lang="en-US" sz="3245">
                <a:solidFill>
                  <a:srgbClr val="100F0D"/>
                </a:solidFill>
                <a:latin typeface="Arimo"/>
              </a:rPr>
              <a:t>React hooks</a:t>
            </a:r>
          </a:p>
          <a:p>
            <a:pPr>
              <a:lnSpc>
                <a:spcPts val="7172"/>
              </a:lnSpc>
            </a:pP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4414" y="766980"/>
            <a:ext cx="17119171" cy="7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4623" spc="453">
                <a:solidFill>
                  <a:srgbClr val="FDFBFB"/>
                </a:solidFill>
                <a:latin typeface="League Spartan"/>
              </a:rPr>
              <a:t>VIRTUELNI DOM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78115" y="2020620"/>
            <a:ext cx="15131769" cy="7346516"/>
            <a:chOff x="0" y="0"/>
            <a:chExt cx="3985322" cy="1934885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85322" cy="1934885"/>
            </a:xfrm>
            <a:custGeom>
              <a:avLst/>
              <a:gdLst/>
              <a:ahLst/>
              <a:cxnLst/>
              <a:rect r="r" b="b" t="t" l="l"/>
              <a:pathLst>
                <a:path h="1934885" w="3985322">
                  <a:moveTo>
                    <a:pt x="0" y="0"/>
                  </a:moveTo>
                  <a:lnTo>
                    <a:pt x="3985322" y="0"/>
                  </a:lnTo>
                  <a:lnTo>
                    <a:pt x="3985322" y="1934885"/>
                  </a:lnTo>
                  <a:lnTo>
                    <a:pt x="0" y="1934885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85322" cy="19729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React kreira keš strukture podataka u memoriji.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Efikasno ažuriranje prikazanog DOM-a na pretraživaču.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Proces Pomirenja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Nema uticaja na programera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Povećanje performansi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Zahteva dodatnu memoriju</a:t>
              </a:r>
            </a:p>
          </p:txBody>
        </p:sp>
      </p:grp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467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631008" y="3260833"/>
            <a:ext cx="12973901" cy="5792430"/>
            <a:chOff x="0" y="0"/>
            <a:chExt cx="2165289" cy="966732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2165289" cy="966732"/>
            </a:xfrm>
            <a:custGeom>
              <a:avLst/>
              <a:gdLst/>
              <a:ahLst/>
              <a:cxnLst/>
              <a:rect r="r" b="b" t="t" l="l"/>
              <a:pathLst>
                <a:path h="966732" w="2165289">
                  <a:moveTo>
                    <a:pt x="0" y="0"/>
                  </a:moveTo>
                  <a:lnTo>
                    <a:pt x="2165289" y="0"/>
                  </a:lnTo>
                  <a:lnTo>
                    <a:pt x="2165289" y="966732"/>
                  </a:lnTo>
                  <a:lnTo>
                    <a:pt x="0" y="966732"/>
                  </a:lnTo>
                  <a:close/>
                </a:path>
              </a:pathLst>
            </a:custGeom>
            <a:solidFill>
              <a:srgbClr val="0E3B96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2165289" cy="1109607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856600" y="-1038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2872361" y="3545995"/>
            <a:ext cx="12451175" cy="5165269"/>
          </a:xfrm>
          <a:custGeom>
            <a:avLst/>
            <a:gdLst/>
            <a:ahLst/>
            <a:cxnLst/>
            <a:rect r="r" b="b" t="t" l="l"/>
            <a:pathLst>
              <a:path h="5165269" w="12451175">
                <a:moveTo>
                  <a:pt x="0" y="0"/>
                </a:moveTo>
                <a:lnTo>
                  <a:pt x="12451175" y="0"/>
                </a:lnTo>
                <a:lnTo>
                  <a:pt x="12451175" y="5165269"/>
                </a:lnTo>
                <a:lnTo>
                  <a:pt x="0" y="5165269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-26042" y="942975"/>
            <a:ext cx="18288000" cy="84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1"/>
              </a:lnSpc>
              <a:spcBef>
                <a:spcPct val="0"/>
              </a:spcBef>
            </a:pPr>
            <a:r>
              <a:rPr lang="en-US" sz="5044" spc="494">
                <a:solidFill>
                  <a:srgbClr val="FDFBFB"/>
                </a:solidFill>
                <a:latin typeface="League Spartan"/>
              </a:rPr>
              <a:t>VIRTUELNI DOM</a:t>
            </a:r>
          </a:p>
        </p:txBody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8115" y="2531698"/>
            <a:ext cx="15131769" cy="5774421"/>
            <a:chOff x="0" y="0"/>
            <a:chExt cx="3985322" cy="1520835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5322" cy="1520835"/>
            </a:xfrm>
            <a:custGeom>
              <a:avLst/>
              <a:gdLst/>
              <a:ahLst/>
              <a:cxnLst/>
              <a:rect r="r" b="b" t="t" l="l"/>
              <a:pathLst>
                <a:path h="1520835" w="3985322">
                  <a:moveTo>
                    <a:pt x="0" y="0"/>
                  </a:moveTo>
                  <a:lnTo>
                    <a:pt x="3985322" y="0"/>
                  </a:lnTo>
                  <a:lnTo>
                    <a:pt x="3985322" y="1520835"/>
                  </a:lnTo>
                  <a:lnTo>
                    <a:pt x="0" y="1520835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985322" cy="153988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5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Programer definiše šta treba postići, ne i na koji način </a:t>
              </a:r>
            </a:p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M</a:t>
              </a:r>
              <a:r>
                <a:rPr lang="en-US" sz="3399">
                  <a:solidFill>
                    <a:srgbClr val="000000"/>
                  </a:solidFill>
                  <a:latin typeface="Open Sauce"/>
                </a:rPr>
                <a:t>inimizacija promenljivosti - nepromenljive strukture eliminišu greške koje je teško otkriti</a:t>
              </a:r>
            </a:p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Favorizacija složenih struktura</a:t>
              </a:r>
            </a:p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Funkcije višeg reda</a:t>
              </a:r>
            </a:p>
            <a:p>
              <a:pPr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86248" y="1019175"/>
            <a:ext cx="17119171" cy="7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4623" spc="453">
                <a:solidFill>
                  <a:srgbClr val="FDFBFB"/>
                </a:solidFill>
                <a:latin typeface="League Spartan"/>
              </a:rPr>
              <a:t>DEKLARATIVNA PROGRAMSKA PARADIGMA</a:t>
            </a:r>
          </a:p>
        </p:txBody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2245467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433079" y="3171156"/>
            <a:ext cx="4318829" cy="5001823"/>
            <a:chOff x="0" y="0"/>
            <a:chExt cx="720794" cy="834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20794" cy="834783"/>
            </a:xfrm>
            <a:custGeom>
              <a:avLst/>
              <a:gdLst/>
              <a:ahLst/>
              <a:cxnLst/>
              <a:rect r="r" b="b" t="t" l="l"/>
              <a:pathLst>
                <a:path h="834783" w="720794">
                  <a:moveTo>
                    <a:pt x="0" y="0"/>
                  </a:moveTo>
                  <a:lnTo>
                    <a:pt x="720794" y="0"/>
                  </a:lnTo>
                  <a:lnTo>
                    <a:pt x="72079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32AAED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72079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6985062" y="8405882"/>
            <a:ext cx="9057471" cy="940823"/>
          </a:xfrm>
          <a:custGeom>
            <a:avLst/>
            <a:gdLst/>
            <a:ahLst/>
            <a:cxnLst/>
            <a:rect r="r" b="b" t="t" l="l"/>
            <a:pathLst>
              <a:path h="940823" w="9057471">
                <a:moveTo>
                  <a:pt x="0" y="0"/>
                </a:moveTo>
                <a:lnTo>
                  <a:pt x="9057471" y="0"/>
                </a:lnTo>
                <a:lnTo>
                  <a:pt x="9057471" y="940823"/>
                </a:lnTo>
                <a:lnTo>
                  <a:pt x="0" y="94082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3856600" y="-1038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7087105" y="3171156"/>
            <a:ext cx="8955428" cy="5001823"/>
            <a:chOff x="0" y="0"/>
            <a:chExt cx="1494623" cy="8347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494623" cy="834783"/>
            </a:xfrm>
            <a:custGeom>
              <a:avLst/>
              <a:gdLst/>
              <a:ahLst/>
              <a:cxnLst/>
              <a:rect r="r" b="b" t="t" l="l"/>
              <a:pathLst>
                <a:path h="834783" w="1494623">
                  <a:moveTo>
                    <a:pt x="0" y="0"/>
                  </a:moveTo>
                  <a:lnTo>
                    <a:pt x="1494623" y="0"/>
                  </a:lnTo>
                  <a:lnTo>
                    <a:pt x="1494623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32AAED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42875"/>
              <a:ext cx="1494623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-569373">
            <a:off x="2357424" y="6702317"/>
            <a:ext cx="4470137" cy="273796"/>
          </a:xfrm>
          <a:custGeom>
            <a:avLst/>
            <a:gdLst/>
            <a:ahLst/>
            <a:cxnLst/>
            <a:rect r="r" b="b" t="t" l="l"/>
            <a:pathLst>
              <a:path h="273796" w="4470137">
                <a:moveTo>
                  <a:pt x="0" y="0"/>
                </a:moveTo>
                <a:lnTo>
                  <a:pt x="4470138" y="0"/>
                </a:lnTo>
                <a:lnTo>
                  <a:pt x="4470138" y="273796"/>
                </a:lnTo>
                <a:lnTo>
                  <a:pt x="0" y="27379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9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7120053" y="3269823"/>
            <a:ext cx="8787490" cy="4804489"/>
          </a:xfrm>
          <a:custGeom>
            <a:avLst/>
            <a:gdLst/>
            <a:ahLst/>
            <a:cxnLst/>
            <a:rect r="r" b="b" t="t" l="l"/>
            <a:pathLst>
              <a:path h="4804489" w="8787490">
                <a:moveTo>
                  <a:pt x="0" y="0"/>
                </a:moveTo>
                <a:lnTo>
                  <a:pt x="8787489" y="0"/>
                </a:lnTo>
                <a:lnTo>
                  <a:pt x="8787489" y="4804489"/>
                </a:lnTo>
                <a:lnTo>
                  <a:pt x="0" y="480448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4438" t="0" r="-4438" b="-1185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773825">
            <a:off x="3059079" y="3506844"/>
            <a:ext cx="3066829" cy="2506174"/>
          </a:xfrm>
          <a:custGeom>
            <a:avLst/>
            <a:gdLst/>
            <a:ahLst/>
            <a:cxnLst/>
            <a:rect r="r" b="b" t="t" l="l"/>
            <a:pathLst>
              <a:path h="2506174" w="3066829">
                <a:moveTo>
                  <a:pt x="0" y="0"/>
                </a:moveTo>
                <a:lnTo>
                  <a:pt x="3066829" y="0"/>
                </a:lnTo>
                <a:lnTo>
                  <a:pt x="3066829" y="2506174"/>
                </a:lnTo>
                <a:lnTo>
                  <a:pt x="0" y="250617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sp>
        <p:nvSpPr>
          <p:cNvPr name="TextBox 16" id="16"/>
          <p:cNvSpPr txBox="true"/>
          <p:nvPr/>
        </p:nvSpPr>
        <p:spPr>
          <a:xfrm rot="0">
            <a:off x="0" y="600494"/>
            <a:ext cx="18288000" cy="78021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75"/>
              </a:lnSpc>
              <a:spcBef>
                <a:spcPct val="0"/>
              </a:spcBef>
            </a:pPr>
            <a:r>
              <a:rPr lang="en-US" sz="4620" spc="452">
                <a:solidFill>
                  <a:srgbClr val="FDFBFB"/>
                </a:solidFill>
                <a:latin typeface="League Spartan"/>
              </a:rPr>
              <a:t>DEKLARATIVNA PROGRAMSKA PARADIGMA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2745399" y="5803468"/>
            <a:ext cx="3694188" cy="158814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2739"/>
              </a:lnSpc>
              <a:spcBef>
                <a:spcPct val="0"/>
              </a:spcBef>
            </a:pPr>
            <a:r>
              <a:rPr lang="en-US" sz="9099">
                <a:solidFill>
                  <a:srgbClr val="000000"/>
                </a:solidFill>
                <a:latin typeface="Arimo Italics"/>
              </a:rPr>
              <a:t>HOW?</a:t>
            </a:r>
          </a:p>
        </p:txBody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8115" y="2481439"/>
            <a:ext cx="15131769" cy="5977179"/>
            <a:chOff x="0" y="0"/>
            <a:chExt cx="3985322" cy="1574236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5322" cy="1574236"/>
            </a:xfrm>
            <a:custGeom>
              <a:avLst/>
              <a:gdLst/>
              <a:ahLst/>
              <a:cxnLst/>
              <a:rect r="r" b="b" t="t" l="l"/>
              <a:pathLst>
                <a:path h="1574236" w="3985322">
                  <a:moveTo>
                    <a:pt x="0" y="0"/>
                  </a:moveTo>
                  <a:lnTo>
                    <a:pt x="3985322" y="0"/>
                  </a:lnTo>
                  <a:lnTo>
                    <a:pt x="3985322" y="1574236"/>
                  </a:lnTo>
                  <a:lnTo>
                    <a:pt x="0" y="1574236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38100"/>
              <a:ext cx="3985322" cy="153613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287"/>
                </a:lnSpc>
              </a:pPr>
            </a:p>
            <a:p>
              <a:pPr>
                <a:lnSpc>
                  <a:spcPts val="2287"/>
                </a:lnSpc>
              </a:pPr>
            </a:p>
            <a:p>
              <a:pPr marL="734053" indent="-367026" lvl="1">
                <a:lnSpc>
                  <a:spcPts val="3535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React kod je sastavljen od entiteta koje se nazivaju komponente.</a:t>
              </a:r>
            </a:p>
            <a:p>
              <a:pPr>
                <a:lnSpc>
                  <a:spcPts val="3535"/>
                </a:lnSpc>
              </a:pPr>
            </a:p>
            <a:p>
              <a:pPr marL="734053" indent="-367026" lvl="1">
                <a:lnSpc>
                  <a:spcPts val="3535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React komponente su samostalne, ponovno upotrebljivi delovi koda koji definišu izgled i ponašanje dela korisničkog interfejsa.</a:t>
              </a:r>
            </a:p>
            <a:p>
              <a:pPr>
                <a:lnSpc>
                  <a:spcPts val="3535"/>
                </a:lnSpc>
              </a:pPr>
            </a:p>
            <a:p>
              <a:pPr marL="734053" indent="-367026" lvl="1">
                <a:lnSpc>
                  <a:spcPts val="3535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Mogu primati podatke od roditeljskih komponenata putem propertija (props), što omogućava dinamičko ponašanje komponenata.</a:t>
              </a:r>
            </a:p>
            <a:p>
              <a:pPr>
                <a:lnSpc>
                  <a:spcPts val="3535"/>
                </a:lnSpc>
              </a:pPr>
            </a:p>
            <a:p>
              <a:pPr marL="734053" indent="-367026" lvl="1">
                <a:lnSpc>
                  <a:spcPts val="3535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Prolaze kroz različite faze životnog ciklusa - montaža, ažuriranje, demontaža</a:t>
              </a:r>
            </a:p>
            <a:p>
              <a:pPr>
                <a:lnSpc>
                  <a:spcPts val="3535"/>
                </a:lnSpc>
              </a:pPr>
            </a:p>
            <a:p>
              <a:pPr>
                <a:lnSpc>
                  <a:spcPts val="2287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0129" y="760657"/>
            <a:ext cx="17119171" cy="7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4623" spc="453">
                <a:solidFill>
                  <a:srgbClr val="FDFBFB"/>
                </a:solidFill>
                <a:latin typeface="League Spartan"/>
              </a:rPr>
              <a:t>KOMPONENTNA STRUKTURA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56600" y="-1038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222870" y="2146009"/>
            <a:ext cx="9790176" cy="7558246"/>
          </a:xfrm>
          <a:custGeom>
            <a:avLst/>
            <a:gdLst/>
            <a:ahLst/>
            <a:cxnLst/>
            <a:rect r="r" b="b" t="t" l="l"/>
            <a:pathLst>
              <a:path h="7558246" w="9790176">
                <a:moveTo>
                  <a:pt x="0" y="0"/>
                </a:moveTo>
                <a:lnTo>
                  <a:pt x="9790176" y="0"/>
                </a:lnTo>
                <a:lnTo>
                  <a:pt x="9790176" y="7558246"/>
                </a:lnTo>
                <a:lnTo>
                  <a:pt x="0" y="75582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-6899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-26042" y="942975"/>
            <a:ext cx="18288000" cy="84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1"/>
              </a:lnSpc>
              <a:spcBef>
                <a:spcPct val="0"/>
              </a:spcBef>
            </a:pPr>
            <a:r>
              <a:rPr lang="en-US" sz="5044" spc="494">
                <a:solidFill>
                  <a:srgbClr val="FDFBFB"/>
                </a:solidFill>
                <a:latin typeface="League Spartan"/>
              </a:rPr>
              <a:t>KOMPONENTNA STRUKTURA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0" r="0" b="-1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82971" y="5143500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14203" y="3349807"/>
            <a:ext cx="12316831" cy="3214779"/>
            <a:chOff x="0" y="0"/>
            <a:chExt cx="1849007" cy="482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007" cy="482604"/>
            </a:xfrm>
            <a:custGeom>
              <a:avLst/>
              <a:gdLst/>
              <a:ahLst/>
              <a:cxnLst/>
              <a:rect r="r" b="b" t="t" l="l"/>
              <a:pathLst>
                <a:path h="482604" w="1849007">
                  <a:moveTo>
                    <a:pt x="0" y="0"/>
                  </a:moveTo>
                  <a:lnTo>
                    <a:pt x="1849007" y="0"/>
                  </a:lnTo>
                  <a:lnTo>
                    <a:pt x="1849007" y="482604"/>
                  </a:lnTo>
                  <a:lnTo>
                    <a:pt x="0" y="482604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33350"/>
              <a:ext cx="1849007" cy="6159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992"/>
                </a:lnSpc>
                <a:spcBef>
                  <a:spcPct val="0"/>
                </a:spcBef>
              </a:pPr>
              <a:r>
                <a:rPr lang="en-US" sz="7965" spc="780">
                  <a:solidFill>
                    <a:srgbClr val="FDFBFB"/>
                  </a:solidFill>
                  <a:latin typeface="League Spartan"/>
                </a:rPr>
                <a:t>UVOD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08455" y="0"/>
            <a:ext cx="3985813" cy="1195744"/>
          </a:xfrm>
          <a:custGeom>
            <a:avLst/>
            <a:gdLst/>
            <a:ahLst/>
            <a:cxnLst/>
            <a:rect r="r" b="b" t="t" l="l"/>
            <a:pathLst>
              <a:path h="1195744" w="3985813">
                <a:moveTo>
                  <a:pt x="0" y="0"/>
                </a:moveTo>
                <a:lnTo>
                  <a:pt x="3985813" y="0"/>
                </a:lnTo>
                <a:lnTo>
                  <a:pt x="3985813" y="1195744"/>
                </a:lnTo>
                <a:lnTo>
                  <a:pt x="0" y="119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8115" y="2406636"/>
            <a:ext cx="15131769" cy="6574485"/>
            <a:chOff x="0" y="0"/>
            <a:chExt cx="3985322" cy="1731552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5322" cy="1731551"/>
            </a:xfrm>
            <a:custGeom>
              <a:avLst/>
              <a:gdLst/>
              <a:ahLst/>
              <a:cxnLst/>
              <a:rect r="r" b="b" t="t" l="l"/>
              <a:pathLst>
                <a:path h="1731551" w="3985322">
                  <a:moveTo>
                    <a:pt x="0" y="0"/>
                  </a:moveTo>
                  <a:lnTo>
                    <a:pt x="3985322" y="0"/>
                  </a:lnTo>
                  <a:lnTo>
                    <a:pt x="3985322" y="1731551"/>
                  </a:lnTo>
                  <a:lnTo>
                    <a:pt x="0" y="1731551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5322" cy="176965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Sintaksni šećer JavaScript koda.</a:t>
              </a:r>
            </a:p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Pisanje XML/HTML-sličnog koda unutar JavaScript fajlova. </a:t>
              </a:r>
            </a:p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Efikasno i čitko pisanje React komponenata. </a:t>
              </a:r>
              <a:r>
                <a:rPr lang="en-US" sz="3399">
                  <a:solidFill>
                    <a:srgbClr val="000000"/>
                  </a:solidFill>
                  <a:latin typeface="Open Sauce"/>
                </a:rPr>
                <a:t> </a:t>
              </a: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584414" y="816883"/>
            <a:ext cx="17119171" cy="158975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380"/>
              </a:lnSpc>
            </a:pPr>
            <a:r>
              <a:rPr lang="en-US" sz="4623" spc="453">
                <a:solidFill>
                  <a:srgbClr val="FDFBFB"/>
                </a:solidFill>
                <a:latin typeface="League Spartan"/>
              </a:rPr>
              <a:t>JSX/TSX SINTAKSA</a:t>
            </a:r>
          </a:p>
          <a:p>
            <a:pPr algn="ctr" marL="0" indent="0" lvl="0">
              <a:lnSpc>
                <a:spcPts val="6380"/>
              </a:lnSpc>
              <a:spcBef>
                <a:spcPct val="0"/>
              </a:spcBef>
            </a:pPr>
          </a:p>
        </p:txBody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8115" y="1476348"/>
            <a:ext cx="15131769" cy="8454110"/>
            <a:chOff x="0" y="0"/>
            <a:chExt cx="3985322" cy="222659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5322" cy="2226597"/>
            </a:xfrm>
            <a:custGeom>
              <a:avLst/>
              <a:gdLst/>
              <a:ahLst/>
              <a:cxnLst/>
              <a:rect r="r" b="b" t="t" l="l"/>
              <a:pathLst>
                <a:path h="2226597" w="3985322">
                  <a:moveTo>
                    <a:pt x="0" y="0"/>
                  </a:moveTo>
                  <a:lnTo>
                    <a:pt x="3985322" y="0"/>
                  </a:lnTo>
                  <a:lnTo>
                    <a:pt x="3985322" y="2226597"/>
                  </a:lnTo>
                  <a:lnTo>
                    <a:pt x="0" y="2226597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38100"/>
              <a:ext cx="3985322" cy="226469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Omogućava programerima da efikasno koriste isti deo koda u različitim delovima aplikacije.</a:t>
              </a:r>
            </a:p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Održavanje koda, smanjenje redundancije i olakšavnje skaliranja projekta</a:t>
              </a:r>
            </a:p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Funkcije ili metodi koji obavljaju specifične zadatke i mogu se pozivati iz različitih delova aplikacije.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React komponenata koje se mogu koristiti u različitim delovima korisničkog interfejsa.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Biblioteka i modula koji sadrže funkcionalnosti koje se često koriste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React Hook-ova za deljenje logike između komponenata</a:t>
              </a: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453658" y="248573"/>
            <a:ext cx="17119171" cy="7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4623" spc="453">
                <a:solidFill>
                  <a:srgbClr val="FDFBFB"/>
                </a:solidFill>
                <a:latin typeface="League Spartan"/>
              </a:rPr>
              <a:t>REUSABLE CODE</a:t>
            </a: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3856600" y="-1038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2665314" y="1961700"/>
            <a:ext cx="12957371" cy="7525460"/>
          </a:xfrm>
          <a:custGeom>
            <a:avLst/>
            <a:gdLst/>
            <a:ahLst/>
            <a:cxnLst/>
            <a:rect r="r" b="b" t="t" l="l"/>
            <a:pathLst>
              <a:path h="7525460" w="12957371">
                <a:moveTo>
                  <a:pt x="0" y="0"/>
                </a:moveTo>
                <a:lnTo>
                  <a:pt x="12957372" y="0"/>
                </a:lnTo>
                <a:lnTo>
                  <a:pt x="12957372" y="7525460"/>
                </a:lnTo>
                <a:lnTo>
                  <a:pt x="0" y="752546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10227" t="-5798" r="-7898" b="-8681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562484"/>
            <a:ext cx="18288000" cy="84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1"/>
              </a:lnSpc>
              <a:spcBef>
                <a:spcPct val="0"/>
              </a:spcBef>
            </a:pPr>
            <a:r>
              <a:rPr lang="en-US" sz="5044" spc="494">
                <a:solidFill>
                  <a:srgbClr val="FDFBFB"/>
                </a:solidFill>
                <a:latin typeface="League Spartan"/>
              </a:rPr>
              <a:t>REUSABLE CODE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1578115" y="1982966"/>
            <a:ext cx="15131769" cy="7847635"/>
            <a:chOff x="0" y="0"/>
            <a:chExt cx="3985322" cy="2066867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3985322" cy="2066867"/>
            </a:xfrm>
            <a:custGeom>
              <a:avLst/>
              <a:gdLst/>
              <a:ahLst/>
              <a:cxnLst/>
              <a:rect r="r" b="b" t="t" l="l"/>
              <a:pathLst>
                <a:path h="2066867" w="3985322">
                  <a:moveTo>
                    <a:pt x="0" y="0"/>
                  </a:moveTo>
                  <a:lnTo>
                    <a:pt x="3985322" y="0"/>
                  </a:lnTo>
                  <a:lnTo>
                    <a:pt x="3985322" y="2066867"/>
                  </a:lnTo>
                  <a:lnTo>
                    <a:pt x="0" y="2066867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3985322" cy="208591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>
                <a:lnSpc>
                  <a:spcPts val="2859"/>
                </a:lnSpc>
              </a:pPr>
            </a:p>
            <a:p>
              <a:pPr>
                <a:lnSpc>
                  <a:spcPts val="285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M</a:t>
              </a:r>
              <a:r>
                <a:rPr lang="en-US" sz="3399">
                  <a:solidFill>
                    <a:srgbClr val="000000"/>
                  </a:solidFill>
                  <a:latin typeface="Open Sauce"/>
                </a:rPr>
                <a:t>ehanizam koji omogućava deljenje vrednosti - podatke, teme, autentikacija itd. između komponenti</a:t>
              </a:r>
            </a:p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 Umanjuje potrebu za prosleđivanjem props-a kroz sve međusobno ugnježdene komponente.</a:t>
              </a:r>
            </a:p>
            <a:p>
              <a:pPr>
                <a:lnSpc>
                  <a:spcPts val="4419"/>
                </a:lnSpc>
              </a:pPr>
            </a:p>
            <a:p>
              <a:pPr marL="734053" indent="-367026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O</a:t>
              </a:r>
              <a:r>
                <a:rPr lang="en-US" sz="3399">
                  <a:solidFill>
                    <a:srgbClr val="000000"/>
                  </a:solidFill>
                  <a:latin typeface="Open Sauce"/>
                </a:rPr>
                <a:t>lakšava upravljanje stanjem aplikacije na globalnom nivou.</a:t>
              </a: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4419"/>
                </a:lnSpc>
              </a:pPr>
            </a:p>
            <a:p>
              <a:pPr>
                <a:lnSpc>
                  <a:spcPts val="285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40129" y="600536"/>
            <a:ext cx="17119171" cy="7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4623" spc="453">
                <a:solidFill>
                  <a:srgbClr val="FDFBFB"/>
                </a:solidFill>
                <a:latin typeface="League Spartan"/>
              </a:rPr>
              <a:t>REACT CONTEXT</a:t>
            </a:r>
          </a:p>
        </p:txBody>
      </p:sp>
    </p:spTree>
  </p:cSld>
  <p:clrMapOvr>
    <a:masterClrMapping/>
  </p:clrMapOvr>
</p:sld>
</file>

<file path=ppt/slides/slide3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841461" y="8433656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1571955" y="3431833"/>
            <a:ext cx="4588335" cy="5001823"/>
            <a:chOff x="0" y="0"/>
            <a:chExt cx="765774" cy="834783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765774" cy="834783"/>
            </a:xfrm>
            <a:custGeom>
              <a:avLst/>
              <a:gdLst/>
              <a:ahLst/>
              <a:cxnLst/>
              <a:rect r="r" b="b" t="t" l="l"/>
              <a:pathLst>
                <a:path h="834783" w="765774">
                  <a:moveTo>
                    <a:pt x="0" y="0"/>
                  </a:moveTo>
                  <a:lnTo>
                    <a:pt x="765774" y="0"/>
                  </a:lnTo>
                  <a:lnTo>
                    <a:pt x="76577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32AAED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42875"/>
              <a:ext cx="76577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3856600" y="-1038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0">
            <a:off x="7119338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6849833" y="3404059"/>
            <a:ext cx="4588335" cy="5001823"/>
            <a:chOff x="0" y="0"/>
            <a:chExt cx="765774" cy="83478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765774" cy="834783"/>
            </a:xfrm>
            <a:custGeom>
              <a:avLst/>
              <a:gdLst/>
              <a:ahLst/>
              <a:cxnLst/>
              <a:rect r="r" b="b" t="t" l="l"/>
              <a:pathLst>
                <a:path h="834783" w="765774">
                  <a:moveTo>
                    <a:pt x="0" y="0"/>
                  </a:moveTo>
                  <a:lnTo>
                    <a:pt x="765774" y="0"/>
                  </a:lnTo>
                  <a:lnTo>
                    <a:pt x="76577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32AAED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142875"/>
              <a:ext cx="76577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12246856" y="8405882"/>
            <a:ext cx="4318829" cy="448608"/>
          </a:xfrm>
          <a:custGeom>
            <a:avLst/>
            <a:gdLst/>
            <a:ahLst/>
            <a:cxnLst/>
            <a:rect r="r" b="b" t="t" l="l"/>
            <a:pathLst>
              <a:path h="448608" w="4318829">
                <a:moveTo>
                  <a:pt x="0" y="0"/>
                </a:moveTo>
                <a:lnTo>
                  <a:pt x="4318829" y="0"/>
                </a:lnTo>
                <a:lnTo>
                  <a:pt x="4318829" y="448608"/>
                </a:lnTo>
                <a:lnTo>
                  <a:pt x="0" y="44860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-90136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77350" y="3404059"/>
            <a:ext cx="4588335" cy="5001823"/>
            <a:chOff x="0" y="0"/>
            <a:chExt cx="765774" cy="834783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65774" cy="834783"/>
            </a:xfrm>
            <a:custGeom>
              <a:avLst/>
              <a:gdLst/>
              <a:ahLst/>
              <a:cxnLst/>
              <a:rect r="r" b="b" t="t" l="l"/>
              <a:pathLst>
                <a:path h="834783" w="765774">
                  <a:moveTo>
                    <a:pt x="0" y="0"/>
                  </a:moveTo>
                  <a:lnTo>
                    <a:pt x="765774" y="0"/>
                  </a:lnTo>
                  <a:lnTo>
                    <a:pt x="765774" y="834783"/>
                  </a:lnTo>
                  <a:lnTo>
                    <a:pt x="0" y="834783"/>
                  </a:lnTo>
                  <a:close/>
                </a:path>
              </a:pathLst>
            </a:custGeom>
            <a:solidFill>
              <a:srgbClr val="32AAED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42875"/>
              <a:ext cx="765774" cy="977658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1976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7" id="17"/>
          <p:cNvSpPr/>
          <p:nvPr/>
        </p:nvSpPr>
        <p:spPr>
          <a:xfrm flipH="false" flipV="false" rot="0">
            <a:off x="1926265" y="3999200"/>
            <a:ext cx="3879716" cy="3372120"/>
          </a:xfrm>
          <a:custGeom>
            <a:avLst/>
            <a:gdLst/>
            <a:ahLst/>
            <a:cxnLst/>
            <a:rect r="r" b="b" t="t" l="l"/>
            <a:pathLst>
              <a:path h="3372120" w="3879716">
                <a:moveTo>
                  <a:pt x="0" y="0"/>
                </a:moveTo>
                <a:lnTo>
                  <a:pt x="3879716" y="0"/>
                </a:lnTo>
                <a:lnTo>
                  <a:pt x="3879716" y="3372120"/>
                </a:lnTo>
                <a:lnTo>
                  <a:pt x="0" y="337212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0">
            <a:off x="7146676" y="3667948"/>
            <a:ext cx="3994648" cy="3703372"/>
          </a:xfrm>
          <a:custGeom>
            <a:avLst/>
            <a:gdLst/>
            <a:ahLst/>
            <a:cxnLst/>
            <a:rect r="r" b="b" t="t" l="l"/>
            <a:pathLst>
              <a:path h="3703372" w="3994648">
                <a:moveTo>
                  <a:pt x="0" y="0"/>
                </a:moveTo>
                <a:lnTo>
                  <a:pt x="3994648" y="0"/>
                </a:lnTo>
                <a:lnTo>
                  <a:pt x="3994648" y="3703372"/>
                </a:lnTo>
                <a:lnTo>
                  <a:pt x="0" y="3703372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 l="-25277" t="-14466" r="-23046" b="-45524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0">
            <a:off x="12180086" y="3875185"/>
            <a:ext cx="4452369" cy="3620150"/>
          </a:xfrm>
          <a:custGeom>
            <a:avLst/>
            <a:gdLst/>
            <a:ahLst/>
            <a:cxnLst/>
            <a:rect r="r" b="b" t="t" l="l"/>
            <a:pathLst>
              <a:path h="3620150" w="4452369">
                <a:moveTo>
                  <a:pt x="0" y="0"/>
                </a:moveTo>
                <a:lnTo>
                  <a:pt x="4452369" y="0"/>
                </a:lnTo>
                <a:lnTo>
                  <a:pt x="4452369" y="3620150"/>
                </a:lnTo>
                <a:lnTo>
                  <a:pt x="0" y="3620150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-58878" t="-28057" r="-30460" b="-24418"/>
            </a:stretch>
          </a:blipFill>
        </p:spPr>
      </p:sp>
      <p:sp>
        <p:nvSpPr>
          <p:cNvPr name="TextBox 20" id="20"/>
          <p:cNvSpPr txBox="true"/>
          <p:nvPr/>
        </p:nvSpPr>
        <p:spPr>
          <a:xfrm rot="0">
            <a:off x="-103956" y="942975"/>
            <a:ext cx="18288000" cy="84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1"/>
              </a:lnSpc>
              <a:spcBef>
                <a:spcPct val="0"/>
              </a:spcBef>
            </a:pPr>
            <a:r>
              <a:rPr lang="en-US" sz="5044" spc="494">
                <a:solidFill>
                  <a:srgbClr val="FDFBFB"/>
                </a:solidFill>
                <a:latin typeface="League Spartan"/>
              </a:rPr>
              <a:t>REACT CONTEXT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709790" y="7779237"/>
            <a:ext cx="4312665" cy="50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spc="163">
                <a:solidFill>
                  <a:srgbClr val="FFFFFF"/>
                </a:solidFill>
                <a:latin typeface="Arimo Italics"/>
              </a:rPr>
              <a:t>REACT CONTEXT API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987667" y="7751464"/>
            <a:ext cx="4312665" cy="50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spc="163">
                <a:solidFill>
                  <a:srgbClr val="FFFFFF"/>
                </a:solidFill>
                <a:latin typeface="Arimo Italics"/>
              </a:rPr>
              <a:t>REDUX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115185" y="7751464"/>
            <a:ext cx="4312665" cy="5087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018"/>
              </a:lnSpc>
            </a:pPr>
            <a:r>
              <a:rPr lang="en-US" sz="2870" spc="163">
                <a:solidFill>
                  <a:srgbClr val="FFFFFF"/>
                </a:solidFill>
                <a:latin typeface="Arimo Italics"/>
              </a:rPr>
              <a:t>ZUSTAND</a:t>
            </a:r>
          </a:p>
        </p:txBody>
      </p:sp>
    </p:spTree>
  </p:cSld>
  <p:clrMapOvr>
    <a:masterClrMapping/>
  </p:clrMapOvr>
</p:sld>
</file>

<file path=ppt/slides/slide3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584414" y="600536"/>
            <a:ext cx="17119171" cy="78012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380"/>
              </a:lnSpc>
              <a:spcBef>
                <a:spcPct val="0"/>
              </a:spcBef>
            </a:pPr>
            <a:r>
              <a:rPr lang="en-US" sz="4623" spc="453">
                <a:solidFill>
                  <a:srgbClr val="FDFBFB"/>
                </a:solidFill>
                <a:latin typeface="League Spartan"/>
              </a:rPr>
              <a:t>REACT HOOKS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1578115" y="1752573"/>
            <a:ext cx="15131769" cy="7911186"/>
            <a:chOff x="0" y="0"/>
            <a:chExt cx="3985322" cy="2083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3985322" cy="2083604"/>
            </a:xfrm>
            <a:custGeom>
              <a:avLst/>
              <a:gdLst/>
              <a:ahLst/>
              <a:cxnLst/>
              <a:rect r="r" b="b" t="t" l="l"/>
              <a:pathLst>
                <a:path h="2083604" w="3985322">
                  <a:moveTo>
                    <a:pt x="0" y="0"/>
                  </a:moveTo>
                  <a:lnTo>
                    <a:pt x="3985322" y="0"/>
                  </a:lnTo>
                  <a:lnTo>
                    <a:pt x="3985322" y="2083604"/>
                  </a:lnTo>
                  <a:lnTo>
                    <a:pt x="0" y="2083604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38100"/>
              <a:ext cx="3985322" cy="21217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 Funkcionalnosti koje omogućavaju funkcionalnim komponentama da koriste stanje.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Pomoću React Hooks-a se izoluje logika stanja i sporedne efekte od funkiconalne komponente.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Mogućnost izolovanja koda za višestruku upotrebu.</a:t>
              </a:r>
            </a:p>
            <a:p>
              <a:pPr>
                <a:lnSpc>
                  <a:spcPts val="4419"/>
                </a:lnSpc>
              </a:pPr>
            </a:p>
            <a:p>
              <a:pPr marL="734059" indent="-367030" lvl="1">
                <a:lnSpc>
                  <a:spcPts val="4419"/>
                </a:lnSpc>
                <a:buFont typeface="Arial"/>
                <a:buChar char="•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Najkorišćeniji React Hooks:</a:t>
              </a:r>
            </a:p>
            <a:p>
              <a:pPr marL="1468119" indent="-489373" lvl="2">
                <a:lnSpc>
                  <a:spcPts val="441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useState</a:t>
              </a:r>
            </a:p>
            <a:p>
              <a:pPr marL="1468119" indent="-489373" lvl="2">
                <a:lnSpc>
                  <a:spcPts val="441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useContext</a:t>
              </a:r>
            </a:p>
            <a:p>
              <a:pPr marL="1468119" indent="-489373" lvl="2">
                <a:lnSpc>
                  <a:spcPts val="441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useEffect</a:t>
              </a:r>
            </a:p>
            <a:p>
              <a:pPr marL="1468119" indent="-489373" lvl="2">
                <a:lnSpc>
                  <a:spcPts val="441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useReducer</a:t>
              </a:r>
            </a:p>
            <a:p>
              <a:pPr marL="1468119" indent="-489373" lvl="2">
                <a:lnSpc>
                  <a:spcPts val="4419"/>
                </a:lnSpc>
                <a:buFont typeface="Arial"/>
                <a:buChar char="⚬"/>
              </a:pPr>
              <a:r>
                <a:rPr lang="en-US" sz="3399">
                  <a:solidFill>
                    <a:srgbClr val="000000"/>
                  </a:solidFill>
                  <a:latin typeface="Open Sauce"/>
                </a:rPr>
                <a:t>useRef</a:t>
              </a:r>
            </a:p>
          </p:txBody>
        </p:sp>
      </p:grpSp>
    </p:spTree>
  </p:cSld>
  <p:clrMapOvr>
    <a:masterClrMapping/>
  </p:clrMapOvr>
</p:sld>
</file>

<file path=ppt/slides/slide3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904325" y="6968461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125733" y="-1468986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321509" y="4530552"/>
            <a:ext cx="9644982" cy="1539604"/>
          </a:xfrm>
          <a:custGeom>
            <a:avLst/>
            <a:gdLst/>
            <a:ahLst/>
            <a:cxnLst/>
            <a:rect r="r" b="b" t="t" l="l"/>
            <a:pathLst>
              <a:path h="1539604" w="9644982">
                <a:moveTo>
                  <a:pt x="0" y="0"/>
                </a:moveTo>
                <a:lnTo>
                  <a:pt x="9644982" y="0"/>
                </a:lnTo>
                <a:lnTo>
                  <a:pt x="9644982" y="1539604"/>
                </a:lnTo>
                <a:lnTo>
                  <a:pt x="0" y="153960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12918" r="0" b="-9983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4321509" y="6496551"/>
            <a:ext cx="9644982" cy="1521570"/>
          </a:xfrm>
          <a:custGeom>
            <a:avLst/>
            <a:gdLst/>
            <a:ahLst/>
            <a:cxnLst/>
            <a:rect r="r" b="b" t="t" l="l"/>
            <a:pathLst>
              <a:path h="1521570" w="9644982">
                <a:moveTo>
                  <a:pt x="0" y="0"/>
                </a:moveTo>
                <a:lnTo>
                  <a:pt x="9644982" y="0"/>
                </a:lnTo>
                <a:lnTo>
                  <a:pt x="9644982" y="1521570"/>
                </a:lnTo>
                <a:lnTo>
                  <a:pt x="0" y="1521570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-1032" t="0" r="0" b="-9075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62484"/>
            <a:ext cx="18288000" cy="84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1"/>
              </a:lnSpc>
              <a:spcBef>
                <a:spcPct val="0"/>
              </a:spcBef>
            </a:pPr>
            <a:r>
              <a:rPr lang="en-US" sz="5044" spc="494">
                <a:solidFill>
                  <a:srgbClr val="FDFBFB"/>
                </a:solidFill>
                <a:latin typeface="League Spartan"/>
              </a:rPr>
              <a:t>REACT HOOKS - PREGLED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825845" y="2269770"/>
            <a:ext cx="14178590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FFFFFF"/>
                </a:solidFill>
                <a:latin typeface="Arimo Italics"/>
              </a:rPr>
              <a:t>useState-omogućava funkcionalnim komponentama da koriste lokalno stanje. Ovaj hook prima početnu vrednost i vraća niz koji sadrži trenutnu vrednost stanja i funkciju za ažuriranje tog stanja.</a:t>
            </a:r>
          </a:p>
        </p:txBody>
      </p:sp>
    </p:spTree>
  </p:cSld>
  <p:clrMapOvr>
    <a:masterClrMapping/>
  </p:clrMapOvr>
</p:sld>
</file>

<file path=ppt/slides/slide3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8326" y="-1971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846112" y="4627560"/>
            <a:ext cx="10595776" cy="1353410"/>
          </a:xfrm>
          <a:custGeom>
            <a:avLst/>
            <a:gdLst/>
            <a:ahLst/>
            <a:cxnLst/>
            <a:rect r="r" b="b" t="t" l="l"/>
            <a:pathLst>
              <a:path h="1353410" w="10595776">
                <a:moveTo>
                  <a:pt x="0" y="0"/>
                </a:moveTo>
                <a:lnTo>
                  <a:pt x="10595776" y="0"/>
                </a:lnTo>
                <a:lnTo>
                  <a:pt x="10595776" y="1353410"/>
                </a:lnTo>
                <a:lnTo>
                  <a:pt x="0" y="135341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846112" y="6509195"/>
            <a:ext cx="10595776" cy="1264858"/>
          </a:xfrm>
          <a:custGeom>
            <a:avLst/>
            <a:gdLst/>
            <a:ahLst/>
            <a:cxnLst/>
            <a:rect r="r" b="b" t="t" l="l"/>
            <a:pathLst>
              <a:path h="1264858" w="10595776">
                <a:moveTo>
                  <a:pt x="0" y="0"/>
                </a:moveTo>
                <a:lnTo>
                  <a:pt x="10595776" y="0"/>
                </a:lnTo>
                <a:lnTo>
                  <a:pt x="10595776" y="1264858"/>
                </a:lnTo>
                <a:lnTo>
                  <a:pt x="0" y="12648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62484"/>
            <a:ext cx="18288000" cy="84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1"/>
              </a:lnSpc>
              <a:spcBef>
                <a:spcPct val="0"/>
              </a:spcBef>
            </a:pPr>
            <a:r>
              <a:rPr lang="en-US" sz="5044" spc="494">
                <a:solidFill>
                  <a:srgbClr val="FDFBFB"/>
                </a:solidFill>
                <a:latin typeface="League Spartan"/>
              </a:rPr>
              <a:t>REACT HOOKS - PREGLED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697596" y="2450780"/>
            <a:ext cx="14178590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 Italics"/>
              </a:rPr>
              <a:t>useContext- omogućava funkcionalnim komponentama da koriste vrednost iz React Context-a. Ovaj hook prima React Context i vraća trenutnu vrednost konteksta.</a:t>
            </a:r>
          </a:p>
        </p:txBody>
      </p:sp>
    </p:spTree>
  </p:cSld>
  <p:clrMapOvr>
    <a:masterClrMapping/>
  </p:clrMapOvr>
</p:sld>
</file>

<file path=ppt/slides/slide3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8326" y="-1971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51530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4753634" y="3537904"/>
            <a:ext cx="8780732" cy="6588748"/>
          </a:xfrm>
          <a:custGeom>
            <a:avLst/>
            <a:gdLst/>
            <a:ahLst/>
            <a:cxnLst/>
            <a:rect r="r" b="b" t="t" l="l"/>
            <a:pathLst>
              <a:path h="6588748" w="8780732">
                <a:moveTo>
                  <a:pt x="0" y="0"/>
                </a:moveTo>
                <a:lnTo>
                  <a:pt x="8780732" y="0"/>
                </a:lnTo>
                <a:lnTo>
                  <a:pt x="8780732" y="6588748"/>
                </a:lnTo>
                <a:lnTo>
                  <a:pt x="0" y="658874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-768" r="0" b="-768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562484"/>
            <a:ext cx="18288000" cy="84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1"/>
              </a:lnSpc>
              <a:spcBef>
                <a:spcPct val="0"/>
              </a:spcBef>
            </a:pPr>
            <a:r>
              <a:rPr lang="en-US" sz="5044" spc="494">
                <a:solidFill>
                  <a:srgbClr val="FDFBFB"/>
                </a:solidFill>
                <a:latin typeface="League Spartan"/>
              </a:rPr>
              <a:t>REACT HOOKS - PREGLED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36" y="1901286"/>
            <a:ext cx="14178590" cy="1490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 Italics"/>
              </a:rPr>
              <a:t>useEffect-koristi se za izvođenje efekata u funkcionalnim komponentama. Efekti mogu biti bilo koje operacije koje utiču na komponentu, kao što su API pozivi, pretplate na podatke, ili upravljanje životnim ciklusom komponente.</a:t>
            </a:r>
          </a:p>
        </p:txBody>
      </p:sp>
    </p:spTree>
  </p:cSld>
  <p:clrMapOvr>
    <a:masterClrMapping/>
  </p:clrMapOvr>
</p:sld>
</file>

<file path=ppt/slides/slide3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8326" y="-1971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461055" y="4275414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3688703" y="4626921"/>
            <a:ext cx="10910593" cy="1823765"/>
          </a:xfrm>
          <a:custGeom>
            <a:avLst/>
            <a:gdLst/>
            <a:ahLst/>
            <a:cxnLst/>
            <a:rect r="r" b="b" t="t" l="l"/>
            <a:pathLst>
              <a:path h="1823765" w="10910593">
                <a:moveTo>
                  <a:pt x="0" y="0"/>
                </a:moveTo>
                <a:lnTo>
                  <a:pt x="10910594" y="0"/>
                </a:lnTo>
                <a:lnTo>
                  <a:pt x="10910594" y="1823765"/>
                </a:lnTo>
                <a:lnTo>
                  <a:pt x="0" y="182376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0" y="562484"/>
            <a:ext cx="18288000" cy="84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1"/>
              </a:lnSpc>
              <a:spcBef>
                <a:spcPct val="0"/>
              </a:spcBef>
            </a:pPr>
            <a:r>
              <a:rPr lang="en-US" sz="5044" spc="494">
                <a:solidFill>
                  <a:srgbClr val="FDFBFB"/>
                </a:solidFill>
                <a:latin typeface="League Spartan"/>
              </a:rPr>
              <a:t>REACT HOOKS - PREGLED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409736" y="1982257"/>
            <a:ext cx="14178590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 Italics"/>
              </a:rPr>
              <a:t>useReducer- pomaže u upravljanju složenim stanjem u funkcionalnim komponentama. Koristi se zajedno sa dispatch funkcijom kako bi se ažuriralo stanje komponente.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422830" y="56938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0770" y="1838163"/>
            <a:ext cx="2529531" cy="7957581"/>
            <a:chOff x="0" y="0"/>
            <a:chExt cx="666214" cy="2095824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66214" cy="2095824"/>
            </a:xfrm>
            <a:custGeom>
              <a:avLst/>
              <a:gdLst/>
              <a:ahLst/>
              <a:cxnLst/>
              <a:rect r="r" b="b" t="t" l="l"/>
              <a:pathLst>
                <a:path h="2095824" w="666214">
                  <a:moveTo>
                    <a:pt x="0" y="0"/>
                  </a:moveTo>
                  <a:lnTo>
                    <a:pt x="666214" y="0"/>
                  </a:lnTo>
                  <a:lnTo>
                    <a:pt x="666214" y="2095824"/>
                  </a:lnTo>
                  <a:lnTo>
                    <a:pt x="0" y="2095824"/>
                  </a:lnTo>
                  <a:close/>
                </a:path>
              </a:pathLst>
            </a:custGeom>
            <a:solidFill>
              <a:srgbClr val="043F7C"/>
            </a:solidFill>
          </p:spPr>
        </p:sp>
        <p:sp>
          <p:nvSpPr>
            <p:cNvPr name="TextBox 5" id="5"/>
            <p:cNvSpPr txBox="true"/>
            <p:nvPr/>
          </p:nvSpPr>
          <p:spPr>
            <a:xfrm>
              <a:off x="0" y="-19050"/>
              <a:ext cx="666214" cy="211487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grpSp>
        <p:nvGrpSpPr>
          <p:cNvPr name="Group 6" id="6"/>
          <p:cNvGrpSpPr/>
          <p:nvPr/>
        </p:nvGrpSpPr>
        <p:grpSpPr>
          <a:xfrm rot="0">
            <a:off x="1445864" y="2108250"/>
            <a:ext cx="9976966" cy="7420521"/>
            <a:chOff x="0" y="0"/>
            <a:chExt cx="2627678" cy="1954376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2627678" cy="1954376"/>
            </a:xfrm>
            <a:custGeom>
              <a:avLst/>
              <a:gdLst/>
              <a:ahLst/>
              <a:cxnLst/>
              <a:rect r="r" b="b" t="t" l="l"/>
              <a:pathLst>
                <a:path h="1954376" w="2627678">
                  <a:moveTo>
                    <a:pt x="0" y="0"/>
                  </a:moveTo>
                  <a:lnTo>
                    <a:pt x="2627678" y="0"/>
                  </a:lnTo>
                  <a:lnTo>
                    <a:pt x="2627678" y="1954376"/>
                  </a:lnTo>
                  <a:lnTo>
                    <a:pt x="0" y="1954376"/>
                  </a:lnTo>
                  <a:close/>
                </a:path>
              </a:pathLst>
            </a:custGeom>
            <a:solidFill>
              <a:srgbClr val="FDFBFB"/>
            </a:solidFill>
          </p:spPr>
        </p:sp>
        <p:sp>
          <p:nvSpPr>
            <p:cNvPr name="TextBox 8" id="8"/>
            <p:cNvSpPr txBox="true"/>
            <p:nvPr/>
          </p:nvSpPr>
          <p:spPr>
            <a:xfrm>
              <a:off x="0" y="-19050"/>
              <a:ext cx="2627678" cy="197342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9" id="9"/>
          <p:cNvSpPr/>
          <p:nvPr/>
        </p:nvSpPr>
        <p:spPr>
          <a:xfrm flipH="false" flipV="false" rot="0">
            <a:off x="11183018" y="3294417"/>
            <a:ext cx="7229545" cy="4798922"/>
          </a:xfrm>
          <a:custGeom>
            <a:avLst/>
            <a:gdLst/>
            <a:ahLst/>
            <a:cxnLst/>
            <a:rect r="r" b="b" t="t" l="l"/>
            <a:pathLst>
              <a:path h="4798922" w="7229545">
                <a:moveTo>
                  <a:pt x="0" y="0"/>
                </a:moveTo>
                <a:lnTo>
                  <a:pt x="7229545" y="0"/>
                </a:lnTo>
                <a:lnTo>
                  <a:pt x="7229545" y="4798922"/>
                </a:lnTo>
                <a:lnTo>
                  <a:pt x="0" y="479892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-16726" t="-50092" r="-17588" b="-52251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2717199" y="326766"/>
            <a:ext cx="7925420" cy="151139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2314"/>
              </a:lnSpc>
              <a:spcBef>
                <a:spcPct val="0"/>
              </a:spcBef>
            </a:pPr>
            <a:r>
              <a:rPr lang="en-US" sz="8923" spc="874">
                <a:solidFill>
                  <a:srgbClr val="FDFBFB"/>
                </a:solidFill>
                <a:latin typeface="League Spartan"/>
              </a:rPr>
              <a:t>UVOD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970368" y="2386172"/>
            <a:ext cx="7616612" cy="21793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05"/>
              </a:lnSpc>
            </a:pPr>
            <a:r>
              <a:rPr lang="en-US" sz="3075">
                <a:solidFill>
                  <a:srgbClr val="100F0D"/>
                </a:solidFill>
                <a:latin typeface="Arimo"/>
              </a:rPr>
              <a:t>Softversko inženjerstvo igra ključnu ulogu u savremenom društvu.</a:t>
            </a:r>
          </a:p>
          <a:p>
            <a:pPr>
              <a:lnSpc>
                <a:spcPts val="4305"/>
              </a:lnSpc>
            </a:pPr>
            <a:r>
              <a:rPr lang="en-US" sz="3075">
                <a:solidFill>
                  <a:srgbClr val="100F0D"/>
                </a:solidFill>
                <a:latin typeface="Arimo"/>
              </a:rPr>
              <a:t>O</a:t>
            </a:r>
            <a:r>
              <a:rPr lang="en-US" sz="3075">
                <a:solidFill>
                  <a:srgbClr val="100F0D"/>
                </a:solidFill>
                <a:latin typeface="Arimo"/>
              </a:rPr>
              <a:t>mogućava razvoj inovativnih i efikasnih rešenja za različite industrije.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970368" y="5067300"/>
            <a:ext cx="7952761" cy="4267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200"/>
              </a:lnSpc>
            </a:pPr>
            <a:r>
              <a:rPr lang="en-US" sz="3000">
                <a:solidFill>
                  <a:srgbClr val="100F0D"/>
                </a:solidFill>
                <a:latin typeface="Arimo"/>
              </a:rPr>
              <a:t>Izbor odgovarajućih tehnologija ključan je korak u razvoju softvera</a:t>
            </a:r>
          </a:p>
          <a:p>
            <a:pPr>
              <a:lnSpc>
                <a:spcPts val="4200"/>
              </a:lnSpc>
            </a:pPr>
          </a:p>
          <a:p>
            <a:pPr>
              <a:lnSpc>
                <a:spcPts val="4200"/>
              </a:lnSpc>
            </a:pPr>
            <a:r>
              <a:rPr lang="en-US" sz="3000">
                <a:solidFill>
                  <a:srgbClr val="100F0D"/>
                </a:solidFill>
                <a:latin typeface="Arimo"/>
              </a:rPr>
              <a:t>Pravilan izbor tehnologija u softverskom inženjeringu direktno utiče na performanse, efikasnost i održivost projekta, igrajući ključnu ulogu u brzini razvoja, skalabilnosti i ukupnim troškovima.</a:t>
            </a:r>
          </a:p>
        </p:txBody>
      </p:sp>
    </p:spTree>
  </p:cSld>
  <p:clrMapOvr>
    <a:masterClrMapping/>
  </p:clrMapOvr>
</p:sld>
</file>

<file path=ppt/slides/slide4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1009690" y="6157048"/>
            <a:ext cx="5414572" cy="5394883"/>
          </a:xfrm>
          <a:custGeom>
            <a:avLst/>
            <a:gdLst/>
            <a:ahLst/>
            <a:cxnLst/>
            <a:rect r="r" b="b" t="t" l="l"/>
            <a:pathLst>
              <a:path h="5394883" w="5414572">
                <a:moveTo>
                  <a:pt x="0" y="0"/>
                </a:moveTo>
                <a:lnTo>
                  <a:pt x="5414572" y="0"/>
                </a:lnTo>
                <a:lnTo>
                  <a:pt x="5414572" y="5394883"/>
                </a:lnTo>
                <a:lnTo>
                  <a:pt x="0" y="5394883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15588326" y="-1971069"/>
            <a:ext cx="6021434" cy="5999538"/>
          </a:xfrm>
          <a:custGeom>
            <a:avLst/>
            <a:gdLst/>
            <a:ahLst/>
            <a:cxnLst/>
            <a:rect r="r" b="b" t="t" l="l"/>
            <a:pathLst>
              <a:path h="5999538" w="6021434">
                <a:moveTo>
                  <a:pt x="0" y="0"/>
                </a:moveTo>
                <a:lnTo>
                  <a:pt x="6021434" y="0"/>
                </a:lnTo>
                <a:lnTo>
                  <a:pt x="6021434" y="5999538"/>
                </a:lnTo>
                <a:lnTo>
                  <a:pt x="0" y="599953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2992472" y="6569045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5336300" y="3792335"/>
            <a:ext cx="6633733" cy="1699167"/>
          </a:xfrm>
          <a:custGeom>
            <a:avLst/>
            <a:gdLst/>
            <a:ahLst/>
            <a:cxnLst/>
            <a:rect r="r" b="b" t="t" l="l"/>
            <a:pathLst>
              <a:path h="1699167" w="6633733">
                <a:moveTo>
                  <a:pt x="0" y="0"/>
                </a:moveTo>
                <a:lnTo>
                  <a:pt x="6633733" y="0"/>
                </a:lnTo>
                <a:lnTo>
                  <a:pt x="6633733" y="1699167"/>
                </a:lnTo>
                <a:lnTo>
                  <a:pt x="0" y="1699167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3098696" y="6034427"/>
            <a:ext cx="12643766" cy="2946938"/>
          </a:xfrm>
          <a:custGeom>
            <a:avLst/>
            <a:gdLst/>
            <a:ahLst/>
            <a:cxnLst/>
            <a:rect r="r" b="b" t="t" l="l"/>
            <a:pathLst>
              <a:path h="2946938" w="12643766">
                <a:moveTo>
                  <a:pt x="0" y="0"/>
                </a:moveTo>
                <a:lnTo>
                  <a:pt x="12643765" y="0"/>
                </a:lnTo>
                <a:lnTo>
                  <a:pt x="12643765" y="2946937"/>
                </a:lnTo>
                <a:lnTo>
                  <a:pt x="0" y="2946937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0">
            <a:off x="0" y="562484"/>
            <a:ext cx="18288000" cy="8467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6961"/>
              </a:lnSpc>
              <a:spcBef>
                <a:spcPct val="0"/>
              </a:spcBef>
            </a:pPr>
            <a:r>
              <a:rPr lang="en-US" sz="5044" spc="494">
                <a:solidFill>
                  <a:srgbClr val="FDFBFB"/>
                </a:solidFill>
                <a:latin typeface="League Spartan"/>
              </a:rPr>
              <a:t>REACT HOOKS - PREGLED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563871" y="2252728"/>
            <a:ext cx="15010809" cy="9956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  <a:spcBef>
                <a:spcPct val="0"/>
              </a:spcBef>
            </a:pPr>
            <a:r>
              <a:rPr lang="en-US" sz="2799">
                <a:solidFill>
                  <a:srgbClr val="FFFFFF"/>
                </a:solidFill>
                <a:latin typeface="Arimo Italics"/>
              </a:rPr>
              <a:t>useRef- omogućava pristup referencama na DOM elemente ili na vrednosti koje se ne menjaju tokom vremena, bez izazivanja ponovnog renderovanja komponente.</a:t>
            </a:r>
          </a:p>
        </p:txBody>
      </p:sp>
    </p:spTree>
  </p:cSld>
  <p:clrMapOvr>
    <a:masterClrMapping/>
  </p:clrMapOvr>
</p:sld>
</file>

<file path=ppt/slides/slide4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658835" y="3607606"/>
            <a:ext cx="2889039" cy="725042"/>
            <a:chOff x="0" y="0"/>
            <a:chExt cx="792168" cy="19880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MANE</a:t>
              </a: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7114889" y="3607606"/>
            <a:ext cx="2889039" cy="725042"/>
            <a:chOff x="0" y="0"/>
            <a:chExt cx="792168" cy="19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VRLINE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6215221" y="1781744"/>
            <a:ext cx="9403401" cy="1456439"/>
            <a:chOff x="0" y="0"/>
            <a:chExt cx="1411642" cy="218641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411642" cy="218641"/>
            </a:xfrm>
            <a:custGeom>
              <a:avLst/>
              <a:gdLst/>
              <a:ahLst/>
              <a:cxnLst/>
              <a:rect r="r" b="b" t="t" l="l"/>
              <a:pathLst>
                <a:path h="218641" w="1411642">
                  <a:moveTo>
                    <a:pt x="0" y="0"/>
                  </a:moveTo>
                  <a:lnTo>
                    <a:pt x="1411642" y="0"/>
                  </a:lnTo>
                  <a:lnTo>
                    <a:pt x="1411642" y="218641"/>
                  </a:lnTo>
                  <a:lnTo>
                    <a:pt x="0" y="218641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85725"/>
              <a:ext cx="1411642" cy="304366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5565" spc="545">
                  <a:solidFill>
                    <a:srgbClr val="FDFBFB"/>
                  </a:solidFill>
                  <a:latin typeface="League Spartan"/>
                </a:rPr>
                <a:t>REACT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658835" y="5496130"/>
            <a:ext cx="2889039" cy="915832"/>
            <a:chOff x="0" y="0"/>
            <a:chExt cx="792168" cy="251119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7116799" y="5496130"/>
            <a:ext cx="2889039" cy="915832"/>
            <a:chOff x="0" y="0"/>
            <a:chExt cx="792168" cy="2511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1658835" y="6659612"/>
            <a:ext cx="2889039" cy="915832"/>
            <a:chOff x="0" y="0"/>
            <a:chExt cx="792168" cy="2511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7116799" y="6659612"/>
            <a:ext cx="2889039" cy="915832"/>
            <a:chOff x="0" y="0"/>
            <a:chExt cx="792168" cy="2511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11656926" y="7823094"/>
            <a:ext cx="2889039" cy="915832"/>
            <a:chOff x="0" y="0"/>
            <a:chExt cx="792168" cy="2511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7114889" y="7823094"/>
            <a:ext cx="2889039" cy="915832"/>
            <a:chOff x="0" y="0"/>
            <a:chExt cx="792168" cy="2511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29" id="29"/>
          <p:cNvSpPr/>
          <p:nvPr/>
        </p:nvSpPr>
        <p:spPr>
          <a:xfrm flipH="false" flipV="false" rot="0">
            <a:off x="12792641" y="6821930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0" id="30"/>
          <p:cNvSpPr/>
          <p:nvPr/>
        </p:nvSpPr>
        <p:spPr>
          <a:xfrm flipH="false" flipV="false" rot="0">
            <a:off x="8132882" y="5638821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4" y="0"/>
                </a:lnTo>
                <a:lnTo>
                  <a:pt x="853054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1" id="31"/>
          <p:cNvSpPr/>
          <p:nvPr/>
        </p:nvSpPr>
        <p:spPr>
          <a:xfrm flipH="false" flipV="false" rot="0">
            <a:off x="12672054" y="7985019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4" y="0"/>
                </a:lnTo>
                <a:lnTo>
                  <a:pt x="853054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2" id="32"/>
          <p:cNvGrpSpPr/>
          <p:nvPr/>
        </p:nvGrpSpPr>
        <p:grpSpPr>
          <a:xfrm rot="-1692830">
            <a:off x="14125385" y="8673835"/>
            <a:ext cx="5961911" cy="4037729"/>
            <a:chOff x="0" y="0"/>
            <a:chExt cx="1634743" cy="1107136"/>
          </a:xfrm>
        </p:grpSpPr>
        <p:sp>
          <p:nvSpPr>
            <p:cNvPr name="Freeform 33" id="33"/>
            <p:cNvSpPr/>
            <p:nvPr/>
          </p:nvSpPr>
          <p:spPr>
            <a:xfrm flipH="false" flipV="false" rot="0">
              <a:off x="0" y="0"/>
              <a:ext cx="1634743" cy="1107136"/>
            </a:xfrm>
            <a:custGeom>
              <a:avLst/>
              <a:gdLst/>
              <a:ahLst/>
              <a:cxnLst/>
              <a:rect r="r" b="b" t="t" l="l"/>
              <a:pathLst>
                <a:path h="1107136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107136"/>
                  </a:lnTo>
                  <a:lnTo>
                    <a:pt x="0" y="1107136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34" id="34"/>
            <p:cNvSpPr txBox="true"/>
            <p:nvPr/>
          </p:nvSpPr>
          <p:spPr>
            <a:xfrm>
              <a:off x="0" y="-57150"/>
              <a:ext cx="1634743" cy="1164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11658835" y="4456474"/>
            <a:ext cx="2889039" cy="915832"/>
            <a:chOff x="0" y="0"/>
            <a:chExt cx="792168" cy="251119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7116799" y="4456474"/>
            <a:ext cx="2889039" cy="915832"/>
            <a:chOff x="0" y="0"/>
            <a:chExt cx="792168" cy="251119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41" id="41"/>
          <p:cNvSpPr/>
          <p:nvPr/>
        </p:nvSpPr>
        <p:spPr>
          <a:xfrm flipH="false" flipV="false" rot="0">
            <a:off x="8136700" y="4594494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2" id="42"/>
          <p:cNvSpPr/>
          <p:nvPr/>
        </p:nvSpPr>
        <p:spPr>
          <a:xfrm flipH="false" flipV="false" rot="0">
            <a:off x="8132882" y="6812012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4" y="0"/>
                </a:lnTo>
                <a:lnTo>
                  <a:pt x="853054" y="639792"/>
                </a:lnTo>
                <a:lnTo>
                  <a:pt x="0" y="63979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3" id="43"/>
          <p:cNvSpPr txBox="true"/>
          <p:nvPr/>
        </p:nvSpPr>
        <p:spPr>
          <a:xfrm rot="0">
            <a:off x="2877432" y="4643880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Brzina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2875523" y="5683537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Jednostavno učenje</a:t>
            </a:r>
          </a:p>
        </p:txBody>
      </p:sp>
      <p:sp>
        <p:nvSpPr>
          <p:cNvPr name="TextBox 45" id="45"/>
          <p:cNvSpPr txBox="true"/>
          <p:nvPr/>
        </p:nvSpPr>
        <p:spPr>
          <a:xfrm rot="0">
            <a:off x="2875523" y="6871316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Asinhron kod</a:t>
            </a:r>
          </a:p>
        </p:txBody>
      </p:sp>
      <p:sp>
        <p:nvSpPr>
          <p:cNvPr name="TextBox 46" id="46"/>
          <p:cNvSpPr txBox="true"/>
          <p:nvPr/>
        </p:nvSpPr>
        <p:spPr>
          <a:xfrm rot="0">
            <a:off x="1960082" y="8010501"/>
            <a:ext cx="4366592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CPU intenzivne operacije</a:t>
            </a:r>
          </a:p>
        </p:txBody>
      </p:sp>
    </p:spTree>
  </p:cSld>
  <p:clrMapOvr>
    <a:masterClrMapping/>
  </p:clrMapOvr>
</p:sld>
</file>

<file path=ppt/slides/slide4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0" r="0" b="-1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4282971" y="5143500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14203" y="3349807"/>
            <a:ext cx="12316831" cy="3214779"/>
            <a:chOff x="0" y="0"/>
            <a:chExt cx="1849007" cy="482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007" cy="482604"/>
            </a:xfrm>
            <a:custGeom>
              <a:avLst/>
              <a:gdLst/>
              <a:ahLst/>
              <a:cxnLst/>
              <a:rect r="r" b="b" t="t" l="l"/>
              <a:pathLst>
                <a:path h="482604" w="1849007">
                  <a:moveTo>
                    <a:pt x="0" y="0"/>
                  </a:moveTo>
                  <a:lnTo>
                    <a:pt x="1849007" y="0"/>
                  </a:lnTo>
                  <a:lnTo>
                    <a:pt x="1849007" y="482604"/>
                  </a:lnTo>
                  <a:lnTo>
                    <a:pt x="0" y="482604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33350"/>
              <a:ext cx="1849007" cy="6159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992"/>
                </a:lnSpc>
                <a:spcBef>
                  <a:spcPct val="0"/>
                </a:spcBef>
              </a:pPr>
              <a:r>
                <a:rPr lang="en-US" sz="7965" spc="780">
                  <a:solidFill>
                    <a:srgbClr val="FDFBFB"/>
                  </a:solidFill>
                  <a:latin typeface="League Spartan"/>
                </a:rPr>
                <a:t>ZAKLJUČAK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08455" y="0"/>
            <a:ext cx="3985813" cy="1195744"/>
          </a:xfrm>
          <a:custGeom>
            <a:avLst/>
            <a:gdLst/>
            <a:ahLst/>
            <a:cxnLst/>
            <a:rect r="r" b="b" t="t" l="l"/>
            <a:pathLst>
              <a:path h="1195744" w="3985813">
                <a:moveTo>
                  <a:pt x="0" y="0"/>
                </a:moveTo>
                <a:lnTo>
                  <a:pt x="3985813" y="0"/>
                </a:lnTo>
                <a:lnTo>
                  <a:pt x="3985813" y="1195744"/>
                </a:lnTo>
                <a:lnTo>
                  <a:pt x="0" y="119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0050942" y="1607510"/>
            <a:ext cx="7208358" cy="7553040"/>
          </a:xfrm>
          <a:custGeom>
            <a:avLst/>
            <a:gdLst/>
            <a:ahLst/>
            <a:cxnLst/>
            <a:rect r="r" b="b" t="t" l="l"/>
            <a:pathLst>
              <a:path h="7553040" w="7208358">
                <a:moveTo>
                  <a:pt x="0" y="0"/>
                </a:moveTo>
                <a:lnTo>
                  <a:pt x="7208358" y="0"/>
                </a:lnTo>
                <a:lnTo>
                  <a:pt x="7208358" y="7553040"/>
                </a:lnTo>
                <a:lnTo>
                  <a:pt x="0" y="755304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5073044" y="-321768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-4350050" y="6356400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3085345" y="3196446"/>
            <a:ext cx="9013475" cy="4643104"/>
            <a:chOff x="0" y="0"/>
            <a:chExt cx="1353106" cy="69702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353106" cy="697024"/>
            </a:xfrm>
            <a:custGeom>
              <a:avLst/>
              <a:gdLst/>
              <a:ahLst/>
              <a:cxnLst/>
              <a:rect r="r" b="b" t="t" l="l"/>
              <a:pathLst>
                <a:path h="697024" w="1353106">
                  <a:moveTo>
                    <a:pt x="0" y="0"/>
                  </a:moveTo>
                  <a:lnTo>
                    <a:pt x="1353106" y="0"/>
                  </a:lnTo>
                  <a:lnTo>
                    <a:pt x="1353106" y="697024"/>
                  </a:lnTo>
                  <a:lnTo>
                    <a:pt x="0" y="697024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114300"/>
              <a:ext cx="1353106" cy="81132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8646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974340" y="3835518"/>
            <a:ext cx="6957692" cy="3364960"/>
            <a:chOff x="0" y="0"/>
            <a:chExt cx="1044491" cy="505149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44491" cy="505149"/>
            </a:xfrm>
            <a:custGeom>
              <a:avLst/>
              <a:gdLst/>
              <a:ahLst/>
              <a:cxnLst/>
              <a:rect r="r" b="b" t="t" l="l"/>
              <a:pathLst>
                <a:path h="505149" w="1044491">
                  <a:moveTo>
                    <a:pt x="0" y="0"/>
                  </a:moveTo>
                  <a:lnTo>
                    <a:pt x="1044491" y="0"/>
                  </a:lnTo>
                  <a:lnTo>
                    <a:pt x="1044491" y="505149"/>
                  </a:lnTo>
                  <a:lnTo>
                    <a:pt x="0" y="505149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114300"/>
              <a:ext cx="1044491" cy="619449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8646"/>
                </a:lnSpc>
                <a:spcBef>
                  <a:spcPct val="0"/>
                </a:spcBef>
              </a:pPr>
              <a:r>
                <a:rPr lang="en-US" sz="6265" spc="614">
                  <a:solidFill>
                    <a:srgbClr val="FDFBFB"/>
                  </a:solidFill>
                  <a:latin typeface="League Spartan"/>
                </a:rPr>
                <a:t>HVALA NA PAŽNJI!</a:t>
              </a:r>
            </a:p>
          </p:txBody>
        </p:sp>
      </p:grpSp>
      <p:sp>
        <p:nvSpPr>
          <p:cNvPr name="Freeform 11" id="11"/>
          <p:cNvSpPr/>
          <p:nvPr/>
        </p:nvSpPr>
        <p:spPr>
          <a:xfrm flipH="false" flipV="false" rot="0">
            <a:off x="7932033" y="5160656"/>
            <a:ext cx="3985813" cy="1195744"/>
          </a:xfrm>
          <a:custGeom>
            <a:avLst/>
            <a:gdLst/>
            <a:ahLst/>
            <a:cxnLst/>
            <a:rect r="r" b="b" t="t" l="l"/>
            <a:pathLst>
              <a:path h="1195744" w="3985813">
                <a:moveTo>
                  <a:pt x="0" y="0"/>
                </a:moveTo>
                <a:lnTo>
                  <a:pt x="3985812" y="0"/>
                </a:lnTo>
                <a:lnTo>
                  <a:pt x="3985812" y="1195744"/>
                </a:lnTo>
                <a:lnTo>
                  <a:pt x="0" y="119574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0" r="0" b="-1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71351" y="5918278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14203" y="3349807"/>
            <a:ext cx="12316831" cy="3214779"/>
            <a:chOff x="0" y="0"/>
            <a:chExt cx="1849007" cy="482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007" cy="482604"/>
            </a:xfrm>
            <a:custGeom>
              <a:avLst/>
              <a:gdLst/>
              <a:ahLst/>
              <a:cxnLst/>
              <a:rect r="r" b="b" t="t" l="l"/>
              <a:pathLst>
                <a:path h="482604" w="1849007">
                  <a:moveTo>
                    <a:pt x="0" y="0"/>
                  </a:moveTo>
                  <a:lnTo>
                    <a:pt x="1849007" y="0"/>
                  </a:lnTo>
                  <a:lnTo>
                    <a:pt x="1849007" y="482604"/>
                  </a:lnTo>
                  <a:lnTo>
                    <a:pt x="0" y="482604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33350"/>
              <a:ext cx="1849007" cy="6159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992"/>
                </a:lnSpc>
                <a:spcBef>
                  <a:spcPct val="0"/>
                </a:spcBef>
              </a:pPr>
              <a:r>
                <a:rPr lang="en-US" sz="7965" spc="780">
                  <a:solidFill>
                    <a:srgbClr val="FDFBFB"/>
                  </a:solidFill>
                  <a:latin typeface="League Spartan"/>
                </a:rPr>
                <a:t>MERN STACK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08455" y="0"/>
            <a:ext cx="3985813" cy="1195744"/>
          </a:xfrm>
          <a:custGeom>
            <a:avLst/>
            <a:gdLst/>
            <a:ahLst/>
            <a:cxnLst/>
            <a:rect r="r" b="b" t="t" l="l"/>
            <a:pathLst>
              <a:path h="1195744" w="3985813">
                <a:moveTo>
                  <a:pt x="0" y="0"/>
                </a:moveTo>
                <a:lnTo>
                  <a:pt x="3985813" y="0"/>
                </a:lnTo>
                <a:lnTo>
                  <a:pt x="3985813" y="1195744"/>
                </a:lnTo>
                <a:lnTo>
                  <a:pt x="0" y="119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38B6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-4620521" y="-4807847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8220906" y="1028700"/>
            <a:ext cx="13303015" cy="8861593"/>
          </a:xfrm>
          <a:custGeom>
            <a:avLst/>
            <a:gdLst/>
            <a:ahLst/>
            <a:cxnLst/>
            <a:rect r="r" b="b" t="t" l="l"/>
            <a:pathLst>
              <a:path h="8861593" w="13303015">
                <a:moveTo>
                  <a:pt x="0" y="0"/>
                </a:moveTo>
                <a:lnTo>
                  <a:pt x="13303014" y="0"/>
                </a:lnTo>
                <a:lnTo>
                  <a:pt x="13303014" y="8861593"/>
                </a:lnTo>
                <a:lnTo>
                  <a:pt x="0" y="8861593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8201856" y="4126457"/>
            <a:ext cx="8738026" cy="854337"/>
            <a:chOff x="0" y="0"/>
            <a:chExt cx="11650702" cy="1139116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1650726" cy="1139081"/>
            </a:xfrm>
            <a:custGeom>
              <a:avLst/>
              <a:gdLst/>
              <a:ahLst/>
              <a:cxnLst/>
              <a:rect r="r" b="b" t="t" l="l"/>
              <a:pathLst>
                <a:path h="1139081" w="11650726">
                  <a:moveTo>
                    <a:pt x="0" y="0"/>
                  </a:moveTo>
                  <a:lnTo>
                    <a:pt x="11650726" y="0"/>
                  </a:lnTo>
                  <a:lnTo>
                    <a:pt x="11650726" y="1139081"/>
                  </a:lnTo>
                  <a:lnTo>
                    <a:pt x="0" y="1139081"/>
                  </a:lnTo>
                  <a:close/>
                </a:path>
              </a:pathLst>
            </a:custGeom>
            <a:solidFill>
              <a:srgbClr val="008997"/>
            </a:solidFill>
          </p:spPr>
        </p:sp>
        <p:sp>
          <p:nvSpPr>
            <p:cNvPr name="TextBox 6" id="6"/>
            <p:cNvSpPr txBox="true"/>
            <p:nvPr/>
          </p:nvSpPr>
          <p:spPr>
            <a:xfrm>
              <a:off x="0" y="-9525"/>
              <a:ext cx="11650702" cy="1148641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FEFFFF"/>
                  </a:solidFill>
                  <a:latin typeface="Arimo Thin Italics"/>
                </a:rPr>
                <a:t>NodeJS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6939882" y="4126457"/>
            <a:ext cx="1535367" cy="1017043"/>
            <a:chOff x="0" y="0"/>
            <a:chExt cx="2047156" cy="1356058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2047113" cy="1356090"/>
            </a:xfrm>
            <a:custGeom>
              <a:avLst/>
              <a:gdLst/>
              <a:ahLst/>
              <a:cxnLst/>
              <a:rect r="r" b="b" t="t" l="l"/>
              <a:pathLst>
                <a:path h="1356090" w="2047113">
                  <a:moveTo>
                    <a:pt x="0" y="1139916"/>
                  </a:moveTo>
                  <a:cubicBezTo>
                    <a:pt x="686816" y="1208729"/>
                    <a:pt x="1360297" y="1287267"/>
                    <a:pt x="2047113" y="1356090"/>
                  </a:cubicBezTo>
                  <a:cubicBezTo>
                    <a:pt x="2047113" y="1071102"/>
                    <a:pt x="2047113" y="795940"/>
                    <a:pt x="2047113" y="510962"/>
                  </a:cubicBezTo>
                  <a:cubicBezTo>
                    <a:pt x="1360297" y="343883"/>
                    <a:pt x="686816" y="176896"/>
                    <a:pt x="0" y="0"/>
                  </a:cubicBezTo>
                  <a:cubicBezTo>
                    <a:pt x="0" y="383244"/>
                    <a:pt x="0" y="756671"/>
                    <a:pt x="0" y="1139916"/>
                  </a:cubicBezTo>
                  <a:close/>
                </a:path>
              </a:pathLst>
            </a:custGeom>
            <a:solidFill>
              <a:srgbClr val="006771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8220906" y="5218919"/>
            <a:ext cx="8718977" cy="789856"/>
            <a:chOff x="0" y="0"/>
            <a:chExt cx="11625302" cy="1053141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1625262" cy="1053108"/>
            </a:xfrm>
            <a:custGeom>
              <a:avLst/>
              <a:gdLst/>
              <a:ahLst/>
              <a:cxnLst/>
              <a:rect r="r" b="b" t="t" l="l"/>
              <a:pathLst>
                <a:path h="1053108" w="11625262">
                  <a:moveTo>
                    <a:pt x="0" y="0"/>
                  </a:moveTo>
                  <a:lnTo>
                    <a:pt x="11625262" y="0"/>
                  </a:lnTo>
                  <a:lnTo>
                    <a:pt x="11625262" y="1053108"/>
                  </a:lnTo>
                  <a:lnTo>
                    <a:pt x="0" y="1053108"/>
                  </a:lnTo>
                  <a:close/>
                </a:path>
              </a:pathLst>
            </a:custGeom>
            <a:solidFill>
              <a:srgbClr val="00B6C1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9525"/>
              <a:ext cx="11625302" cy="106266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 marL="0" indent="0" lvl="0">
                <a:lnSpc>
                  <a:spcPts val="2400"/>
                </a:lnSpc>
                <a:spcBef>
                  <a:spcPct val="0"/>
                </a:spcBef>
              </a:pPr>
              <a:r>
                <a:rPr lang="en-US" sz="2000">
                  <a:solidFill>
                    <a:srgbClr val="FEFFFF"/>
                  </a:solidFill>
                  <a:latin typeface="Arimo Thin Italics"/>
                </a:rPr>
                <a:t>ReactJS</a:t>
              </a: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6939882" y="5218919"/>
            <a:ext cx="1535367" cy="789856"/>
            <a:chOff x="0" y="0"/>
            <a:chExt cx="2047156" cy="1053141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047113" cy="1053108"/>
            </a:xfrm>
            <a:custGeom>
              <a:avLst/>
              <a:gdLst/>
              <a:ahLst/>
              <a:cxnLst/>
              <a:rect r="r" b="b" t="t" l="l"/>
              <a:pathLst>
                <a:path h="1053108" w="2047113">
                  <a:moveTo>
                    <a:pt x="0" y="1053108"/>
                  </a:moveTo>
                  <a:cubicBezTo>
                    <a:pt x="686816" y="1007693"/>
                    <a:pt x="1360297" y="962363"/>
                    <a:pt x="2047113" y="916947"/>
                  </a:cubicBezTo>
                  <a:cubicBezTo>
                    <a:pt x="2047113" y="653692"/>
                    <a:pt x="2047113" y="399416"/>
                    <a:pt x="2047113" y="136161"/>
                  </a:cubicBezTo>
                  <a:cubicBezTo>
                    <a:pt x="1360297" y="90745"/>
                    <a:pt x="686816" y="45415"/>
                    <a:pt x="0" y="0"/>
                  </a:cubicBezTo>
                  <a:cubicBezTo>
                    <a:pt x="0" y="354087"/>
                    <a:pt x="0" y="699107"/>
                    <a:pt x="0" y="1053108"/>
                  </a:cubicBezTo>
                  <a:close/>
                </a:path>
              </a:pathLst>
            </a:custGeom>
            <a:solidFill>
              <a:srgbClr val="008991"/>
            </a:solidFill>
          </p:spPr>
        </p:sp>
      </p:grpSp>
      <p:grpSp>
        <p:nvGrpSpPr>
          <p:cNvPr name="Group 14" id="14"/>
          <p:cNvGrpSpPr/>
          <p:nvPr/>
        </p:nvGrpSpPr>
        <p:grpSpPr>
          <a:xfrm rot="-366430">
            <a:off x="16903499" y="7121531"/>
            <a:ext cx="1718033" cy="928661"/>
            <a:chOff x="0" y="0"/>
            <a:chExt cx="2290711" cy="1238214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2290663" cy="1238246"/>
            </a:xfrm>
            <a:custGeom>
              <a:avLst/>
              <a:gdLst/>
              <a:ahLst/>
              <a:cxnLst/>
              <a:rect r="r" b="b" t="t" l="l"/>
              <a:pathLst>
                <a:path h="1238246" w="2290663">
                  <a:moveTo>
                    <a:pt x="0" y="1238246"/>
                  </a:moveTo>
                  <a:cubicBezTo>
                    <a:pt x="768528" y="1085676"/>
                    <a:pt x="1522135" y="924237"/>
                    <a:pt x="2290663" y="771677"/>
                  </a:cubicBezTo>
                  <a:cubicBezTo>
                    <a:pt x="2290663" y="511463"/>
                    <a:pt x="2290663" y="260214"/>
                    <a:pt x="2290663" y="0"/>
                  </a:cubicBezTo>
                  <a:cubicBezTo>
                    <a:pt x="1522135" y="71798"/>
                    <a:pt x="768528" y="134547"/>
                    <a:pt x="0" y="197380"/>
                  </a:cubicBezTo>
                  <a:cubicBezTo>
                    <a:pt x="0" y="547320"/>
                    <a:pt x="0" y="888296"/>
                    <a:pt x="0" y="1238246"/>
                  </a:cubicBezTo>
                  <a:close/>
                </a:path>
              </a:pathLst>
            </a:custGeom>
            <a:solidFill>
              <a:srgbClr val="274B74"/>
            </a:solid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8220906" y="7346070"/>
            <a:ext cx="8738026" cy="789856"/>
            <a:chOff x="0" y="0"/>
            <a:chExt cx="11650702" cy="1053141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11650726" cy="1053108"/>
            </a:xfrm>
            <a:custGeom>
              <a:avLst/>
              <a:gdLst/>
              <a:ahLst/>
              <a:cxnLst/>
              <a:rect r="r" b="b" t="t" l="l"/>
              <a:pathLst>
                <a:path h="1053108" w="11650726">
                  <a:moveTo>
                    <a:pt x="0" y="0"/>
                  </a:moveTo>
                  <a:lnTo>
                    <a:pt x="11650726" y="0"/>
                  </a:lnTo>
                  <a:lnTo>
                    <a:pt x="11650726" y="1053108"/>
                  </a:lnTo>
                  <a:lnTo>
                    <a:pt x="0" y="1053108"/>
                  </a:lnTo>
                  <a:close/>
                </a:path>
              </a:pathLst>
            </a:custGeom>
            <a:solidFill>
              <a:srgbClr val="335E8E"/>
            </a:solidFill>
          </p:spPr>
        </p:sp>
        <p:sp>
          <p:nvSpPr>
            <p:cNvPr name="TextBox 18" id="18"/>
            <p:cNvSpPr txBox="true"/>
            <p:nvPr/>
          </p:nvSpPr>
          <p:spPr>
            <a:xfrm>
              <a:off x="0" y="-9525"/>
              <a:ext cx="11650702" cy="106266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FEFFFF"/>
                  </a:solidFill>
                  <a:latin typeface="Arimo Thin Italics"/>
                </a:rPr>
                <a:t>MongoDB</a:t>
              </a:r>
            </a:p>
          </p:txBody>
        </p:sp>
      </p:grpSp>
      <p:grpSp>
        <p:nvGrpSpPr>
          <p:cNvPr name="Group 19" id="19"/>
          <p:cNvGrpSpPr/>
          <p:nvPr/>
        </p:nvGrpSpPr>
        <p:grpSpPr>
          <a:xfrm rot="108033">
            <a:off x="16930357" y="6109159"/>
            <a:ext cx="1554417" cy="955187"/>
            <a:chOff x="0" y="0"/>
            <a:chExt cx="2072556" cy="1273582"/>
          </a:xfrm>
        </p:grpSpPr>
        <p:sp>
          <p:nvSpPr>
            <p:cNvPr name="Freeform 20" id="20"/>
            <p:cNvSpPr/>
            <p:nvPr/>
          </p:nvSpPr>
          <p:spPr>
            <a:xfrm flipH="false" flipV="false" rot="0">
              <a:off x="0" y="0"/>
              <a:ext cx="2072512" cy="1273614"/>
            </a:xfrm>
            <a:custGeom>
              <a:avLst/>
              <a:gdLst/>
              <a:ahLst/>
              <a:cxnLst/>
              <a:rect r="r" b="b" t="t" l="l"/>
              <a:pathLst>
                <a:path h="1273614" w="2072512">
                  <a:moveTo>
                    <a:pt x="0" y="1273614"/>
                  </a:moveTo>
                  <a:cubicBezTo>
                    <a:pt x="695338" y="1116687"/>
                    <a:pt x="1377175" y="950636"/>
                    <a:pt x="2072512" y="793719"/>
                  </a:cubicBezTo>
                  <a:cubicBezTo>
                    <a:pt x="2072512" y="526073"/>
                    <a:pt x="2072512" y="267646"/>
                    <a:pt x="2072512" y="0"/>
                  </a:cubicBezTo>
                  <a:cubicBezTo>
                    <a:pt x="1377175" y="73849"/>
                    <a:pt x="695338" y="138390"/>
                    <a:pt x="0" y="203018"/>
                  </a:cubicBezTo>
                  <a:cubicBezTo>
                    <a:pt x="0" y="562954"/>
                    <a:pt x="0" y="913669"/>
                    <a:pt x="0" y="1273614"/>
                  </a:cubicBezTo>
                  <a:close/>
                </a:path>
              </a:pathLst>
            </a:custGeom>
            <a:solidFill>
              <a:srgbClr val="335E8E"/>
            </a:solidFill>
          </p:spPr>
        </p:sp>
      </p:grpSp>
      <p:grpSp>
        <p:nvGrpSpPr>
          <p:cNvPr name="Group 21" id="21"/>
          <p:cNvGrpSpPr/>
          <p:nvPr/>
        </p:nvGrpSpPr>
        <p:grpSpPr>
          <a:xfrm rot="0">
            <a:off x="8220906" y="6242921"/>
            <a:ext cx="8718977" cy="789856"/>
            <a:chOff x="0" y="0"/>
            <a:chExt cx="11625302" cy="1053141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11625326" cy="1053108"/>
            </a:xfrm>
            <a:custGeom>
              <a:avLst/>
              <a:gdLst/>
              <a:ahLst/>
              <a:cxnLst/>
              <a:rect r="r" b="b" t="t" l="l"/>
              <a:pathLst>
                <a:path h="1053108" w="11625326">
                  <a:moveTo>
                    <a:pt x="0" y="0"/>
                  </a:moveTo>
                  <a:lnTo>
                    <a:pt x="11625326" y="0"/>
                  </a:lnTo>
                  <a:lnTo>
                    <a:pt x="11625326" y="1053108"/>
                  </a:lnTo>
                  <a:lnTo>
                    <a:pt x="0" y="1053108"/>
                  </a:lnTo>
                  <a:close/>
                </a:path>
              </a:pathLst>
            </a:custGeom>
            <a:solidFill>
              <a:srgbClr val="467EBC"/>
            </a:solidFill>
          </p:spPr>
        </p:sp>
        <p:sp>
          <p:nvSpPr>
            <p:cNvPr name="TextBox 23" id="23"/>
            <p:cNvSpPr txBox="true"/>
            <p:nvPr/>
          </p:nvSpPr>
          <p:spPr>
            <a:xfrm>
              <a:off x="0" y="-9525"/>
              <a:ext cx="11625302" cy="1062666"/>
            </a:xfrm>
            <a:prstGeom prst="rect">
              <a:avLst/>
            </a:prstGeom>
          </p:spPr>
          <p:txBody>
            <a:bodyPr anchor="ctr" rtlCol="false" tIns="254000" lIns="254000" bIns="254000" rIns="254000"/>
            <a:lstStyle/>
            <a:p>
              <a:pPr algn="l">
                <a:lnSpc>
                  <a:spcPts val="2400"/>
                </a:lnSpc>
              </a:pPr>
              <a:r>
                <a:rPr lang="en-US" sz="2000">
                  <a:solidFill>
                    <a:srgbClr val="FEFFFF"/>
                  </a:solidFill>
                  <a:latin typeface="Arimo Thin Italics"/>
                </a:rPr>
                <a:t>ExpressJS</a:t>
              </a:r>
            </a:p>
          </p:txBody>
        </p:sp>
      </p:grpSp>
      <p:sp>
        <p:nvSpPr>
          <p:cNvPr name="TextBox 24" id="24"/>
          <p:cNvSpPr txBox="true"/>
          <p:nvPr/>
        </p:nvSpPr>
        <p:spPr>
          <a:xfrm rot="0">
            <a:off x="391287" y="914400"/>
            <a:ext cx="7829619" cy="112420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9214"/>
              </a:lnSpc>
              <a:spcBef>
                <a:spcPct val="0"/>
              </a:spcBef>
            </a:pPr>
            <a:r>
              <a:rPr lang="en-US" sz="6677" spc="654">
                <a:solidFill>
                  <a:srgbClr val="FEFFFF"/>
                </a:solidFill>
                <a:latin typeface="League Spartan"/>
              </a:rPr>
              <a:t>MERN STACK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63890" y="2450135"/>
            <a:ext cx="7453495" cy="228937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99982" indent="-349991" lvl="1">
              <a:lnSpc>
                <a:spcPts val="4539"/>
              </a:lnSpc>
              <a:buFont typeface="Arial"/>
              <a:buChar char="•"/>
            </a:pPr>
            <a:r>
              <a:rPr lang="en-US" sz="3242">
                <a:solidFill>
                  <a:srgbClr val="FFFFFF"/>
                </a:solidFill>
                <a:latin typeface="Arimo"/>
              </a:rPr>
              <a:t>MERN stack predstavlja kombinaciju četiri osnovne tehnologije, pružajući snažan okvir za izgradnju modernih web aplikacija.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263890" y="5072200"/>
            <a:ext cx="7453495" cy="4575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536"/>
              </a:lnSpc>
            </a:pPr>
          </a:p>
          <a:p>
            <a:pPr algn="just" marL="699516" indent="-349758" lvl="1">
              <a:lnSpc>
                <a:spcPts val="4536"/>
              </a:lnSpc>
              <a:buFont typeface="Arial"/>
              <a:buChar char="•"/>
            </a:pPr>
            <a:r>
              <a:rPr lang="en-US" sz="3240">
                <a:solidFill>
                  <a:srgbClr val="FFFFFF"/>
                </a:solidFill>
                <a:latin typeface="Arimo"/>
              </a:rPr>
              <a:t>MERN Stack se ističe zbog univerzalnosti JavaScript-a, brzog reaktivnog razvoja uz skalabilnost Node.js-a, fleksibilnosti MongoDB-a, podrške aktivnih zajednica i olakšane izrade Single Page Applications kroz React.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E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>
            <a:grpSpLocks noChangeAspect="true"/>
          </p:cNvGrpSpPr>
          <p:nvPr/>
        </p:nvGrpSpPr>
        <p:grpSpPr>
          <a:xfrm rot="0">
            <a:off x="-1110195" y="-104980"/>
            <a:ext cx="10722075" cy="6031168"/>
            <a:chOff x="0" y="0"/>
            <a:chExt cx="6089457" cy="34253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solidFill>
              <a:srgbClr val="F9D549"/>
            </a:solidFill>
          </p:spPr>
        </p:sp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089457" cy="3425320"/>
            </a:xfrm>
            <a:custGeom>
              <a:avLst/>
              <a:gdLst/>
              <a:ahLst/>
              <a:cxnLst/>
              <a:rect r="r" b="b" t="t" l="l"/>
              <a:pathLst>
                <a:path h="3425320" w="6089457">
                  <a:moveTo>
                    <a:pt x="0" y="3425320"/>
                  </a:moveTo>
                  <a:lnTo>
                    <a:pt x="0" y="0"/>
                  </a:lnTo>
                  <a:lnTo>
                    <a:pt x="6089457" y="0"/>
                  </a:lnTo>
                  <a:cubicBezTo>
                    <a:pt x="4059638" y="1141773"/>
                    <a:pt x="2029819" y="2283546"/>
                    <a:pt x="0" y="3425320"/>
                  </a:cubicBezTo>
                  <a:close/>
                </a:path>
              </a:pathLst>
            </a:custGeom>
            <a:blipFill>
              <a:blip r:embed="rId2"/>
              <a:stretch>
                <a:fillRect l="0" t="-13187" r="0" b="-13187"/>
              </a:stretch>
            </a:blipFill>
          </p:spPr>
        </p:sp>
      </p:grpSp>
      <p:grpSp>
        <p:nvGrpSpPr>
          <p:cNvPr name="Group 5" id="5"/>
          <p:cNvGrpSpPr/>
          <p:nvPr/>
        </p:nvGrpSpPr>
        <p:grpSpPr>
          <a:xfrm rot="0">
            <a:off x="11541523" y="4332649"/>
            <a:ext cx="2889039" cy="725042"/>
            <a:chOff x="0" y="0"/>
            <a:chExt cx="792168" cy="198805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MANE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202444" y="4332649"/>
            <a:ext cx="2889039" cy="725042"/>
            <a:chOff x="0" y="0"/>
            <a:chExt cx="792168" cy="198805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2168" cy="198805"/>
            </a:xfrm>
            <a:custGeom>
              <a:avLst/>
              <a:gdLst/>
              <a:ahLst/>
              <a:cxnLst/>
              <a:rect r="r" b="b" t="t" l="l"/>
              <a:pathLst>
                <a:path h="198805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198805"/>
                  </a:lnTo>
                  <a:lnTo>
                    <a:pt x="0" y="198805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0" id="10"/>
            <p:cNvSpPr txBox="true"/>
            <p:nvPr/>
          </p:nvSpPr>
          <p:spPr>
            <a:xfrm>
              <a:off x="0" y="-57150"/>
              <a:ext cx="792168" cy="25595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  <a:r>
                <a:rPr lang="en-US" sz="2200">
                  <a:solidFill>
                    <a:srgbClr val="F5FFF5"/>
                  </a:solidFill>
                  <a:latin typeface="Arimo Italics"/>
                </a:rPr>
                <a:t>VRLINE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111194" y="1781744"/>
            <a:ext cx="9403401" cy="1322180"/>
            <a:chOff x="0" y="0"/>
            <a:chExt cx="1411642" cy="19848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411642" cy="198486"/>
            </a:xfrm>
            <a:custGeom>
              <a:avLst/>
              <a:gdLst/>
              <a:ahLst/>
              <a:cxnLst/>
              <a:rect r="r" b="b" t="t" l="l"/>
              <a:pathLst>
                <a:path h="198486" w="1411642">
                  <a:moveTo>
                    <a:pt x="0" y="0"/>
                  </a:moveTo>
                  <a:lnTo>
                    <a:pt x="1411642" y="0"/>
                  </a:lnTo>
                  <a:lnTo>
                    <a:pt x="1411642" y="198486"/>
                  </a:lnTo>
                  <a:lnTo>
                    <a:pt x="0" y="198486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3" id="13"/>
            <p:cNvSpPr txBox="true"/>
            <p:nvPr/>
          </p:nvSpPr>
          <p:spPr>
            <a:xfrm>
              <a:off x="0" y="-85725"/>
              <a:ext cx="1411642" cy="284211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7680"/>
                </a:lnSpc>
                <a:spcBef>
                  <a:spcPct val="0"/>
                </a:spcBef>
              </a:pPr>
              <a:r>
                <a:rPr lang="en-US" sz="5565" spc="545">
                  <a:solidFill>
                    <a:srgbClr val="FDFBFB"/>
                  </a:solidFill>
                  <a:latin typeface="League Spartan"/>
                </a:rPr>
                <a:t>MERN STACK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1541523" y="5496130"/>
            <a:ext cx="2889039" cy="915832"/>
            <a:chOff x="0" y="0"/>
            <a:chExt cx="792168" cy="251119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7244024" y="5496130"/>
            <a:ext cx="2889039" cy="915832"/>
            <a:chOff x="0" y="0"/>
            <a:chExt cx="792168" cy="251119"/>
          </a:xfrm>
        </p:grpSpPr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19" id="19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1541523" y="6659612"/>
            <a:ext cx="2889039" cy="915832"/>
            <a:chOff x="0" y="0"/>
            <a:chExt cx="792168" cy="251119"/>
          </a:xfrm>
        </p:grpSpPr>
        <p:sp>
          <p:nvSpPr>
            <p:cNvPr name="Freeform 21" id="21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2" id="22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3" id="23"/>
          <p:cNvGrpSpPr/>
          <p:nvPr/>
        </p:nvGrpSpPr>
        <p:grpSpPr>
          <a:xfrm rot="0">
            <a:off x="7244024" y="6659612"/>
            <a:ext cx="2889039" cy="915832"/>
            <a:chOff x="0" y="0"/>
            <a:chExt cx="792168" cy="251119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5" id="25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11539614" y="7823094"/>
            <a:ext cx="2889039" cy="915832"/>
            <a:chOff x="0" y="0"/>
            <a:chExt cx="792168" cy="251119"/>
          </a:xfrm>
        </p:grpSpPr>
        <p:sp>
          <p:nvSpPr>
            <p:cNvPr name="Freeform 27" id="27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28" id="28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7242114" y="7823094"/>
            <a:ext cx="2889039" cy="915832"/>
            <a:chOff x="0" y="0"/>
            <a:chExt cx="792168" cy="251119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792168" cy="251119"/>
            </a:xfrm>
            <a:custGeom>
              <a:avLst/>
              <a:gdLst/>
              <a:ahLst/>
              <a:cxnLst/>
              <a:rect r="r" b="b" t="t" l="l"/>
              <a:pathLst>
                <a:path h="251119" w="792168">
                  <a:moveTo>
                    <a:pt x="0" y="0"/>
                  </a:moveTo>
                  <a:lnTo>
                    <a:pt x="792168" y="0"/>
                  </a:lnTo>
                  <a:lnTo>
                    <a:pt x="792168" y="251119"/>
                  </a:lnTo>
                  <a:lnTo>
                    <a:pt x="0" y="251119"/>
                  </a:lnTo>
                  <a:close/>
                </a:path>
              </a:pathLst>
            </a:custGeom>
            <a:solidFill>
              <a:srgbClr val="38B6FF"/>
            </a:solidFill>
            <a:ln cap="sq">
              <a:noFill/>
              <a:prstDash val="solid"/>
              <a:miter/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57150"/>
              <a:ext cx="792168" cy="3082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8220436" y="6797633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3" id="33"/>
          <p:cNvSpPr/>
          <p:nvPr/>
        </p:nvSpPr>
        <p:spPr>
          <a:xfrm flipH="false" flipV="false" rot="0">
            <a:off x="8220436" y="5633096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4" id="34"/>
          <p:cNvSpPr/>
          <p:nvPr/>
        </p:nvSpPr>
        <p:spPr>
          <a:xfrm flipH="false" flipV="false" rot="0">
            <a:off x="12568026" y="7961115"/>
            <a:ext cx="853055" cy="639791"/>
          </a:xfrm>
          <a:custGeom>
            <a:avLst/>
            <a:gdLst/>
            <a:ahLst/>
            <a:cxnLst/>
            <a:rect r="r" b="b" t="t" l="l"/>
            <a:pathLst>
              <a:path h="639791" w="853055">
                <a:moveTo>
                  <a:pt x="0" y="0"/>
                </a:moveTo>
                <a:lnTo>
                  <a:pt x="853055" y="0"/>
                </a:lnTo>
                <a:lnTo>
                  <a:pt x="853055" y="639791"/>
                </a:lnTo>
                <a:lnTo>
                  <a:pt x="0" y="63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35" id="35"/>
          <p:cNvGrpSpPr/>
          <p:nvPr/>
        </p:nvGrpSpPr>
        <p:grpSpPr>
          <a:xfrm rot="-1692830">
            <a:off x="-2254491" y="4313120"/>
            <a:ext cx="5961911" cy="585246"/>
            <a:chOff x="0" y="0"/>
            <a:chExt cx="1634743" cy="160473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634743" cy="160473"/>
            </a:xfrm>
            <a:custGeom>
              <a:avLst/>
              <a:gdLst/>
              <a:ahLst/>
              <a:cxnLst/>
              <a:rect r="r" b="b" t="t" l="l"/>
              <a:pathLst>
                <a:path h="160473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60473"/>
                  </a:lnTo>
                  <a:lnTo>
                    <a:pt x="0" y="160473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37" id="37"/>
            <p:cNvSpPr txBox="true"/>
            <p:nvPr/>
          </p:nvSpPr>
          <p:spPr>
            <a:xfrm>
              <a:off x="0" y="-57150"/>
              <a:ext cx="1634743" cy="21762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grpSp>
        <p:nvGrpSpPr>
          <p:cNvPr name="Group 38" id="38"/>
          <p:cNvGrpSpPr/>
          <p:nvPr/>
        </p:nvGrpSpPr>
        <p:grpSpPr>
          <a:xfrm rot="-1692830">
            <a:off x="14021357" y="8673835"/>
            <a:ext cx="5961911" cy="4037729"/>
            <a:chOff x="0" y="0"/>
            <a:chExt cx="1634743" cy="1107136"/>
          </a:xfrm>
        </p:grpSpPr>
        <p:sp>
          <p:nvSpPr>
            <p:cNvPr name="Freeform 39" id="39"/>
            <p:cNvSpPr/>
            <p:nvPr/>
          </p:nvSpPr>
          <p:spPr>
            <a:xfrm flipH="false" flipV="false" rot="0">
              <a:off x="0" y="0"/>
              <a:ext cx="1634743" cy="1107136"/>
            </a:xfrm>
            <a:custGeom>
              <a:avLst/>
              <a:gdLst/>
              <a:ahLst/>
              <a:cxnLst/>
              <a:rect r="r" b="b" t="t" l="l"/>
              <a:pathLst>
                <a:path h="1107136" w="1634743">
                  <a:moveTo>
                    <a:pt x="0" y="0"/>
                  </a:moveTo>
                  <a:lnTo>
                    <a:pt x="1634743" y="0"/>
                  </a:lnTo>
                  <a:lnTo>
                    <a:pt x="1634743" y="1107136"/>
                  </a:lnTo>
                  <a:lnTo>
                    <a:pt x="0" y="1107136"/>
                  </a:lnTo>
                  <a:close/>
                </a:path>
              </a:pathLst>
            </a:custGeom>
            <a:solidFill>
              <a:srgbClr val="04577C"/>
            </a:solidFill>
            <a:ln cap="sq">
              <a:noFill/>
              <a:prstDash val="solid"/>
              <a:miter/>
            </a:ln>
          </p:spPr>
        </p:sp>
        <p:sp>
          <p:nvSpPr>
            <p:cNvPr name="TextBox 40" id="40"/>
            <p:cNvSpPr txBox="true"/>
            <p:nvPr/>
          </p:nvSpPr>
          <p:spPr>
            <a:xfrm>
              <a:off x="0" y="-57150"/>
              <a:ext cx="1634743" cy="1164286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080"/>
                </a:lnSpc>
              </a:pPr>
            </a:p>
          </p:txBody>
        </p:sp>
      </p:grpSp>
      <p:sp>
        <p:nvSpPr>
          <p:cNvPr name="TextBox 41" id="41"/>
          <p:cNvSpPr txBox="true"/>
          <p:nvPr/>
        </p:nvSpPr>
        <p:spPr>
          <a:xfrm rot="0">
            <a:off x="3491591" y="5683537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Jedinstven jezik</a:t>
            </a:r>
          </a:p>
        </p:txBody>
      </p:sp>
      <p:sp>
        <p:nvSpPr>
          <p:cNvPr name="TextBox 42" id="42"/>
          <p:cNvSpPr txBox="true"/>
          <p:nvPr/>
        </p:nvSpPr>
        <p:spPr>
          <a:xfrm rot="0">
            <a:off x="3491591" y="6871316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Open source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3491591" y="8010501"/>
            <a:ext cx="3451151" cy="4743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780"/>
              </a:lnSpc>
              <a:spcBef>
                <a:spcPct val="0"/>
              </a:spcBef>
            </a:pPr>
            <a:r>
              <a:rPr lang="en-US" sz="2700">
                <a:solidFill>
                  <a:srgbClr val="000000"/>
                </a:solidFill>
                <a:latin typeface="Arimo Bold Italics"/>
              </a:rPr>
              <a:t>SEO izazovi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0" y="0"/>
            <a:ext cx="18288000" cy="10287000"/>
          </a:xfrm>
          <a:custGeom>
            <a:avLst/>
            <a:gdLst/>
            <a:ahLst/>
            <a:cxnLst/>
            <a:rect r="r" b="b" t="t" l="l"/>
            <a:pathLst>
              <a:path h="10287000" w="18288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-2000" r="0" b="-1999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-5391061" y="5821585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2"/>
                </a:lnTo>
                <a:lnTo>
                  <a:pt x="0" y="996577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4" id="4"/>
          <p:cNvGrpSpPr/>
          <p:nvPr/>
        </p:nvGrpSpPr>
        <p:grpSpPr>
          <a:xfrm rot="0">
            <a:off x="2714203" y="3349807"/>
            <a:ext cx="12316831" cy="3214779"/>
            <a:chOff x="0" y="0"/>
            <a:chExt cx="1849007" cy="482604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1849007" cy="482604"/>
            </a:xfrm>
            <a:custGeom>
              <a:avLst/>
              <a:gdLst/>
              <a:ahLst/>
              <a:cxnLst/>
              <a:rect r="r" b="b" t="t" l="l"/>
              <a:pathLst>
                <a:path h="482604" w="1849007">
                  <a:moveTo>
                    <a:pt x="0" y="0"/>
                  </a:moveTo>
                  <a:lnTo>
                    <a:pt x="1849007" y="0"/>
                  </a:lnTo>
                  <a:lnTo>
                    <a:pt x="1849007" y="482604"/>
                  </a:lnTo>
                  <a:lnTo>
                    <a:pt x="0" y="482604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0" y="-133350"/>
              <a:ext cx="1849007" cy="615954"/>
            </a:xfrm>
            <a:prstGeom prst="rect">
              <a:avLst/>
            </a:prstGeom>
          </p:spPr>
          <p:txBody>
            <a:bodyPr anchor="ctr" rtlCol="false" tIns="0" lIns="0" bIns="0" rIns="0"/>
            <a:lstStyle/>
            <a:p>
              <a:pPr algn="ctr" marL="0" indent="0" lvl="0">
                <a:lnSpc>
                  <a:spcPts val="10992"/>
                </a:lnSpc>
                <a:spcBef>
                  <a:spcPct val="0"/>
                </a:spcBef>
              </a:pPr>
              <a:r>
                <a:rPr lang="en-US" sz="7965" spc="780">
                  <a:solidFill>
                    <a:srgbClr val="FDFBFB"/>
                  </a:solidFill>
                  <a:latin typeface="League Spartan"/>
                </a:rPr>
                <a:t>MONGO DB</a:t>
              </a:r>
            </a:p>
          </p:txBody>
        </p:sp>
      </p:grpSp>
      <p:sp>
        <p:nvSpPr>
          <p:cNvPr name="Freeform 7" id="7"/>
          <p:cNvSpPr/>
          <p:nvPr/>
        </p:nvSpPr>
        <p:spPr>
          <a:xfrm flipH="false" flipV="false" rot="0">
            <a:off x="14208455" y="0"/>
            <a:ext cx="3985813" cy="1195744"/>
          </a:xfrm>
          <a:custGeom>
            <a:avLst/>
            <a:gdLst/>
            <a:ahLst/>
            <a:cxnLst/>
            <a:rect r="r" b="b" t="t" l="l"/>
            <a:pathLst>
              <a:path h="1195744" w="3985813">
                <a:moveTo>
                  <a:pt x="0" y="0"/>
                </a:moveTo>
                <a:lnTo>
                  <a:pt x="3985813" y="0"/>
                </a:lnTo>
                <a:lnTo>
                  <a:pt x="3985813" y="1195744"/>
                </a:lnTo>
                <a:lnTo>
                  <a:pt x="0" y="119574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1165133" y="-228270"/>
            <a:ext cx="3598457" cy="10515270"/>
            <a:chOff x="0" y="0"/>
            <a:chExt cx="947742" cy="2769454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47742" cy="2769454"/>
            </a:xfrm>
            <a:custGeom>
              <a:avLst/>
              <a:gdLst/>
              <a:ahLst/>
              <a:cxnLst/>
              <a:rect r="r" b="b" t="t" l="l"/>
              <a:pathLst>
                <a:path h="2769454" w="947742">
                  <a:moveTo>
                    <a:pt x="0" y="0"/>
                  </a:moveTo>
                  <a:lnTo>
                    <a:pt x="947742" y="0"/>
                  </a:lnTo>
                  <a:lnTo>
                    <a:pt x="947742" y="2769454"/>
                  </a:lnTo>
                  <a:lnTo>
                    <a:pt x="0" y="2769454"/>
                  </a:lnTo>
                  <a:close/>
                </a:path>
              </a:pathLst>
            </a:custGeom>
            <a:solidFill>
              <a:srgbClr val="38B6FF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19050"/>
              <a:ext cx="947742" cy="278850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859"/>
                </a:lnSpc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1110748" y="4440101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8981505" y="6784878"/>
            <a:ext cx="7965713" cy="1269909"/>
          </a:xfrm>
          <a:custGeom>
            <a:avLst/>
            <a:gdLst/>
            <a:ahLst/>
            <a:cxnLst/>
            <a:rect r="r" b="b" t="t" l="l"/>
            <a:pathLst>
              <a:path h="1269909" w="7965713">
                <a:moveTo>
                  <a:pt x="0" y="0"/>
                </a:moveTo>
                <a:lnTo>
                  <a:pt x="7965713" y="0"/>
                </a:lnTo>
                <a:lnTo>
                  <a:pt x="7965713" y="1269909"/>
                </a:lnTo>
                <a:lnTo>
                  <a:pt x="0" y="1269909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-23885" r="0" b="0"/>
            </a:stretch>
          </a:blipFill>
        </p:spPr>
      </p:sp>
      <p:grpSp>
        <p:nvGrpSpPr>
          <p:cNvPr name="Group 7" id="7"/>
          <p:cNvGrpSpPr>
            <a:grpSpLocks noChangeAspect="true"/>
          </p:cNvGrpSpPr>
          <p:nvPr/>
        </p:nvGrpSpPr>
        <p:grpSpPr>
          <a:xfrm rot="0">
            <a:off x="8981505" y="2515780"/>
            <a:ext cx="7965713" cy="4569037"/>
            <a:chOff x="0" y="0"/>
            <a:chExt cx="7981950" cy="457835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765810" y="21590"/>
              <a:ext cx="6451600" cy="4326890"/>
            </a:xfrm>
            <a:custGeom>
              <a:avLst/>
              <a:gdLst/>
              <a:ahLst/>
              <a:cxnLst/>
              <a:rect r="r" b="b" t="t" l="l"/>
              <a:pathLst>
                <a:path h="4326890" w="6451600">
                  <a:moveTo>
                    <a:pt x="6224270" y="0"/>
                  </a:moveTo>
                  <a:lnTo>
                    <a:pt x="226060" y="0"/>
                  </a:lnTo>
                  <a:cubicBezTo>
                    <a:pt x="101600" y="0"/>
                    <a:pt x="0" y="101600"/>
                    <a:pt x="0" y="226060"/>
                  </a:cubicBezTo>
                  <a:lnTo>
                    <a:pt x="0" y="4326890"/>
                  </a:lnTo>
                  <a:lnTo>
                    <a:pt x="6451601" y="4326890"/>
                  </a:lnTo>
                  <a:lnTo>
                    <a:pt x="6451601" y="226060"/>
                  </a:lnTo>
                  <a:cubicBezTo>
                    <a:pt x="6450331" y="101600"/>
                    <a:pt x="6348731" y="0"/>
                    <a:pt x="6224270" y="0"/>
                  </a:cubicBezTo>
                  <a:close/>
                  <a:moveTo>
                    <a:pt x="6252210" y="4043680"/>
                  </a:moveTo>
                  <a:lnTo>
                    <a:pt x="196851" y="4043680"/>
                  </a:lnTo>
                  <a:lnTo>
                    <a:pt x="196851" y="255270"/>
                  </a:lnTo>
                  <a:lnTo>
                    <a:pt x="6252210" y="255270"/>
                  </a:lnTo>
                  <a:lnTo>
                    <a:pt x="6252210" y="4043680"/>
                  </a:lnTo>
                  <a:close/>
                </a:path>
              </a:pathLst>
            </a:custGeom>
            <a:solidFill>
              <a:srgbClr val="000000"/>
            </a:solidFill>
          </p:spPr>
        </p:sp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7981950" cy="4542790"/>
            </a:xfrm>
            <a:custGeom>
              <a:avLst/>
              <a:gdLst/>
              <a:ahLst/>
              <a:cxnLst/>
              <a:rect r="r" b="b" t="t" l="l"/>
              <a:pathLst>
                <a:path h="4542790" w="7981950">
                  <a:moveTo>
                    <a:pt x="7239000" y="4348480"/>
                  </a:moveTo>
                  <a:lnTo>
                    <a:pt x="7239000" y="243840"/>
                  </a:lnTo>
                  <a:cubicBezTo>
                    <a:pt x="7239000" y="109220"/>
                    <a:pt x="7129780" y="0"/>
                    <a:pt x="6995160" y="0"/>
                  </a:cubicBezTo>
                  <a:lnTo>
                    <a:pt x="985520" y="0"/>
                  </a:lnTo>
                  <a:cubicBezTo>
                    <a:pt x="852170" y="0"/>
                    <a:pt x="742950" y="109220"/>
                    <a:pt x="742950" y="243840"/>
                  </a:cubicBezTo>
                  <a:lnTo>
                    <a:pt x="742950" y="4349750"/>
                  </a:lnTo>
                  <a:lnTo>
                    <a:pt x="0" y="4349750"/>
                  </a:lnTo>
                  <a:lnTo>
                    <a:pt x="0" y="4447540"/>
                  </a:lnTo>
                  <a:cubicBezTo>
                    <a:pt x="0" y="4500880"/>
                    <a:pt x="43180" y="4542790"/>
                    <a:pt x="95250" y="4542790"/>
                  </a:cubicBezTo>
                  <a:lnTo>
                    <a:pt x="7886700" y="4542790"/>
                  </a:lnTo>
                  <a:cubicBezTo>
                    <a:pt x="7940040" y="4542790"/>
                    <a:pt x="7981950" y="4499610"/>
                    <a:pt x="7981950" y="4447540"/>
                  </a:cubicBezTo>
                  <a:lnTo>
                    <a:pt x="7981950" y="4349750"/>
                  </a:lnTo>
                  <a:lnTo>
                    <a:pt x="7239000" y="4349750"/>
                  </a:lnTo>
                  <a:close/>
                  <a:moveTo>
                    <a:pt x="4519930" y="4348480"/>
                  </a:moveTo>
                  <a:lnTo>
                    <a:pt x="4519930" y="4349750"/>
                  </a:lnTo>
                  <a:cubicBezTo>
                    <a:pt x="4519930" y="4403090"/>
                    <a:pt x="4476750" y="4445000"/>
                    <a:pt x="4424680" y="4445000"/>
                  </a:cubicBezTo>
                  <a:lnTo>
                    <a:pt x="3557270" y="4445000"/>
                  </a:lnTo>
                  <a:cubicBezTo>
                    <a:pt x="3503930" y="4445000"/>
                    <a:pt x="3462020" y="4401820"/>
                    <a:pt x="3462020" y="4349750"/>
                  </a:cubicBezTo>
                  <a:lnTo>
                    <a:pt x="3462020" y="4348480"/>
                  </a:lnTo>
                  <a:lnTo>
                    <a:pt x="765810" y="4348480"/>
                  </a:lnTo>
                  <a:lnTo>
                    <a:pt x="765810" y="247650"/>
                  </a:lnTo>
                  <a:cubicBezTo>
                    <a:pt x="765810" y="123190"/>
                    <a:pt x="867410" y="21590"/>
                    <a:pt x="991870" y="21590"/>
                  </a:cubicBezTo>
                  <a:lnTo>
                    <a:pt x="6990080" y="21590"/>
                  </a:lnTo>
                  <a:cubicBezTo>
                    <a:pt x="7114539" y="21590"/>
                    <a:pt x="7216139" y="123190"/>
                    <a:pt x="7216139" y="247650"/>
                  </a:cubicBezTo>
                  <a:lnTo>
                    <a:pt x="7216139" y="4348480"/>
                  </a:lnTo>
                  <a:lnTo>
                    <a:pt x="4519930" y="4348480"/>
                  </a:lnTo>
                  <a:close/>
                </a:path>
              </a:pathLst>
            </a:custGeom>
            <a:solidFill>
              <a:srgbClr val="969696"/>
            </a:solidFill>
          </p:spPr>
        </p:sp>
        <p:sp>
          <p:nvSpPr>
            <p:cNvPr name="Freeform 10" id="10"/>
            <p:cNvSpPr/>
            <p:nvPr/>
          </p:nvSpPr>
          <p:spPr>
            <a:xfrm flipH="false" flipV="false" rot="0">
              <a:off x="3460750" y="4349750"/>
              <a:ext cx="1059180" cy="96520"/>
            </a:xfrm>
            <a:custGeom>
              <a:avLst/>
              <a:gdLst/>
              <a:ahLst/>
              <a:cxnLst/>
              <a:rect r="r" b="b" t="t" l="l"/>
              <a:pathLst>
                <a:path h="96520" w="1059180">
                  <a:moveTo>
                    <a:pt x="96520" y="96520"/>
                  </a:moveTo>
                  <a:lnTo>
                    <a:pt x="963930" y="96520"/>
                  </a:lnTo>
                  <a:cubicBezTo>
                    <a:pt x="1017270" y="96520"/>
                    <a:pt x="1059180" y="53340"/>
                    <a:pt x="1059180" y="1270"/>
                  </a:cubicBezTo>
                  <a:lnTo>
                    <a:pt x="1059180" y="0"/>
                  </a:lnTo>
                  <a:lnTo>
                    <a:pt x="0" y="0"/>
                  </a:lnTo>
                  <a:lnTo>
                    <a:pt x="0" y="1270"/>
                  </a:lnTo>
                  <a:cubicBezTo>
                    <a:pt x="0" y="53340"/>
                    <a:pt x="43180" y="96520"/>
                    <a:pt x="96520" y="96520"/>
                  </a:cubicBez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1" id="11"/>
            <p:cNvSpPr/>
            <p:nvPr/>
          </p:nvSpPr>
          <p:spPr>
            <a:xfrm flipH="false" flipV="false" rot="0">
              <a:off x="163830" y="4542790"/>
              <a:ext cx="7654290" cy="35560"/>
            </a:xfrm>
            <a:custGeom>
              <a:avLst/>
              <a:gdLst/>
              <a:ahLst/>
              <a:cxnLst/>
              <a:rect r="r" b="b" t="t" l="l"/>
              <a:pathLst>
                <a:path h="35560" w="7654290">
                  <a:moveTo>
                    <a:pt x="0" y="0"/>
                  </a:moveTo>
                  <a:cubicBezTo>
                    <a:pt x="0" y="20320"/>
                    <a:pt x="16510" y="35560"/>
                    <a:pt x="35560" y="35560"/>
                  </a:cubicBezTo>
                  <a:lnTo>
                    <a:pt x="7618730" y="35560"/>
                  </a:lnTo>
                  <a:cubicBezTo>
                    <a:pt x="7639050" y="35560"/>
                    <a:pt x="7654290" y="19050"/>
                    <a:pt x="7654290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rgbClr val="727171"/>
            </a:solidFill>
          </p:spPr>
        </p:sp>
        <p:sp>
          <p:nvSpPr>
            <p:cNvPr name="Freeform 12" id="12"/>
            <p:cNvSpPr/>
            <p:nvPr/>
          </p:nvSpPr>
          <p:spPr>
            <a:xfrm flipH="false" flipV="false" rot="0">
              <a:off x="962660" y="276860"/>
              <a:ext cx="6055360" cy="3789680"/>
            </a:xfrm>
            <a:custGeom>
              <a:avLst/>
              <a:gdLst/>
              <a:ahLst/>
              <a:cxnLst/>
              <a:rect r="r" b="b" t="t" l="l"/>
              <a:pathLst>
                <a:path h="3789680" w="6055360">
                  <a:moveTo>
                    <a:pt x="0" y="0"/>
                  </a:moveTo>
                  <a:lnTo>
                    <a:pt x="6055360" y="0"/>
                  </a:lnTo>
                  <a:lnTo>
                    <a:pt x="6055360" y="3789680"/>
                  </a:lnTo>
                  <a:lnTo>
                    <a:pt x="0" y="3789680"/>
                  </a:lnTo>
                  <a:close/>
                </a:path>
              </a:pathLst>
            </a:custGeom>
            <a:blipFill>
              <a:blip r:embed="rId4"/>
              <a:stretch>
                <a:fillRect l="0" t="-7728" r="0" b="-7728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-6148552" y="-5378190"/>
            <a:ext cx="11672940" cy="9965773"/>
          </a:xfrm>
          <a:custGeom>
            <a:avLst/>
            <a:gdLst/>
            <a:ahLst/>
            <a:cxnLst/>
            <a:rect r="r" b="b" t="t" l="l"/>
            <a:pathLst>
              <a:path h="9965773" w="11672940">
                <a:moveTo>
                  <a:pt x="0" y="0"/>
                </a:moveTo>
                <a:lnTo>
                  <a:pt x="11672940" y="0"/>
                </a:lnTo>
                <a:lnTo>
                  <a:pt x="11672940" y="9965773"/>
                </a:lnTo>
                <a:lnTo>
                  <a:pt x="0" y="9965773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4" id="14"/>
          <p:cNvGrpSpPr/>
          <p:nvPr/>
        </p:nvGrpSpPr>
        <p:grpSpPr>
          <a:xfrm rot="0">
            <a:off x="1194606" y="2115220"/>
            <a:ext cx="5924532" cy="2068011"/>
            <a:chOff x="0" y="0"/>
            <a:chExt cx="889393" cy="310451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889393" cy="310451"/>
            </a:xfrm>
            <a:custGeom>
              <a:avLst/>
              <a:gdLst/>
              <a:ahLst/>
              <a:cxnLst/>
              <a:rect r="r" b="b" t="t" l="l"/>
              <a:pathLst>
                <a:path h="310451" w="889393">
                  <a:moveTo>
                    <a:pt x="0" y="0"/>
                  </a:moveTo>
                  <a:lnTo>
                    <a:pt x="889393" y="0"/>
                  </a:lnTo>
                  <a:lnTo>
                    <a:pt x="889393" y="310451"/>
                  </a:lnTo>
                  <a:lnTo>
                    <a:pt x="0" y="310451"/>
                  </a:lnTo>
                  <a:close/>
                </a:path>
              </a:pathLst>
            </a:custGeom>
            <a:solidFill>
              <a:srgbClr val="38B6FF"/>
            </a:solidFill>
            <a:ln w="38100" cap="sq">
              <a:solidFill>
                <a:srgbClr val="FEFFFF"/>
              </a:solidFill>
              <a:prstDash val="solid"/>
              <a:miter/>
            </a:ln>
          </p:spPr>
        </p:sp>
        <p:sp>
          <p:nvSpPr>
            <p:cNvPr name="TextBox 16" id="16"/>
            <p:cNvSpPr txBox="true"/>
            <p:nvPr/>
          </p:nvSpPr>
          <p:spPr>
            <a:xfrm>
              <a:off x="0" y="-161925"/>
              <a:ext cx="889393" cy="472376"/>
            </a:xfrm>
            <a:prstGeom prst="rect">
              <a:avLst/>
            </a:prstGeom>
          </p:spPr>
          <p:txBody>
            <a:bodyPr anchor="ctr" rtlCol="false" tIns="139700" lIns="139700" bIns="139700" rIns="139700"/>
            <a:lstStyle/>
            <a:p>
              <a:pPr algn="ctr" marL="0" indent="0" lvl="0">
                <a:lnSpc>
                  <a:spcPts val="7010"/>
                </a:lnSpc>
              </a:pPr>
              <a:r>
                <a:rPr lang="en-US" sz="4465" spc="437">
                  <a:solidFill>
                    <a:srgbClr val="FDFBFB"/>
                  </a:solidFill>
                  <a:latin typeface="League Spartan"/>
                </a:rPr>
                <a:t>MONGO DB</a:t>
              </a:r>
            </a:p>
          </p:txBody>
        </p:sp>
      </p:grpSp>
      <p:sp>
        <p:nvSpPr>
          <p:cNvPr name="TextBox 17" id="17"/>
          <p:cNvSpPr txBox="true"/>
          <p:nvPr/>
        </p:nvSpPr>
        <p:spPr>
          <a:xfrm rot="0">
            <a:off x="204093" y="4772025"/>
            <a:ext cx="8939907" cy="36442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639205" indent="-319603" lvl="1">
              <a:lnSpc>
                <a:spcPts val="7283"/>
              </a:lnSpc>
              <a:buFont typeface="Arial"/>
              <a:buChar char="•"/>
            </a:pPr>
            <a:r>
              <a:rPr lang="en-US" sz="2960">
                <a:solidFill>
                  <a:srgbClr val="00297C"/>
                </a:solidFill>
                <a:latin typeface="Arimo"/>
              </a:rPr>
              <a:t>NoSQL sistem baze podataka</a:t>
            </a:r>
          </a:p>
          <a:p>
            <a:pPr marL="639205" indent="-319603" lvl="1">
              <a:lnSpc>
                <a:spcPts val="7283"/>
              </a:lnSpc>
              <a:buFont typeface="Arial"/>
              <a:buChar char="•"/>
            </a:pPr>
            <a:r>
              <a:rPr lang="en-US" sz="2960">
                <a:solidFill>
                  <a:srgbClr val="00297C"/>
                </a:solidFill>
                <a:latin typeface="Arimo"/>
              </a:rPr>
              <a:t>Fleksibilno i dinamičko modeliranje podataka</a:t>
            </a:r>
          </a:p>
          <a:p>
            <a:pPr marL="639205" indent="-319603" lvl="1">
              <a:lnSpc>
                <a:spcPts val="7283"/>
              </a:lnSpc>
              <a:buFont typeface="Arial"/>
              <a:buChar char="•"/>
            </a:pPr>
            <a:r>
              <a:rPr lang="en-US" sz="2960">
                <a:solidFill>
                  <a:srgbClr val="00297C"/>
                </a:solidFill>
                <a:latin typeface="Arimo"/>
              </a:rPr>
              <a:t>Horizontalno skaliranje</a:t>
            </a:r>
          </a:p>
          <a:p>
            <a:pPr marL="639205" indent="-319603" lvl="1">
              <a:lnSpc>
                <a:spcPts val="7283"/>
              </a:lnSpc>
              <a:buFont typeface="Arial"/>
              <a:buChar char="•"/>
            </a:pPr>
            <a:r>
              <a:rPr lang="en-US" sz="2960">
                <a:solidFill>
                  <a:srgbClr val="00297C"/>
                </a:solidFill>
                <a:latin typeface="Arimo"/>
              </a:rPr>
              <a:t>Drajveri i biblioteke za mnoge programske jezike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DAF1qdzyefM</dc:identifier>
  <dcterms:modified xsi:type="dcterms:W3CDTF">2011-08-01T06:04:30Z</dcterms:modified>
  <cp:revision>1</cp:revision>
  <dc:title>Upotreba MERN Stack-a</dc:title>
</cp:coreProperties>
</file>